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01" r:id="rId2"/>
    <p:sldId id="521" r:id="rId3"/>
    <p:sldId id="570" r:id="rId4"/>
    <p:sldId id="641" r:id="rId5"/>
    <p:sldId id="642" r:id="rId6"/>
    <p:sldId id="643" r:id="rId7"/>
    <p:sldId id="649" r:id="rId8"/>
    <p:sldId id="640" r:id="rId9"/>
    <p:sldId id="651" r:id="rId10"/>
    <p:sldId id="656" r:id="rId11"/>
    <p:sldId id="655" r:id="rId12"/>
    <p:sldId id="658" r:id="rId13"/>
    <p:sldId id="657" r:id="rId14"/>
    <p:sldId id="665" r:id="rId15"/>
    <p:sldId id="666" r:id="rId16"/>
    <p:sldId id="667" r:id="rId17"/>
    <p:sldId id="668" r:id="rId18"/>
    <p:sldId id="669" r:id="rId19"/>
    <p:sldId id="670" r:id="rId20"/>
    <p:sldId id="671" r:id="rId21"/>
    <p:sldId id="672" r:id="rId22"/>
    <p:sldId id="677" r:id="rId23"/>
    <p:sldId id="678" r:id="rId24"/>
    <p:sldId id="679" r:id="rId25"/>
    <p:sldId id="680" r:id="rId26"/>
    <p:sldId id="685" r:id="rId27"/>
    <p:sldId id="686" r:id="rId28"/>
    <p:sldId id="743" r:id="rId29"/>
    <p:sldId id="744" r:id="rId30"/>
    <p:sldId id="750" r:id="rId31"/>
    <p:sldId id="751" r:id="rId32"/>
    <p:sldId id="754" r:id="rId33"/>
    <p:sldId id="752" r:id="rId34"/>
    <p:sldId id="755" r:id="rId35"/>
    <p:sldId id="753" r:id="rId36"/>
    <p:sldId id="687" r:id="rId37"/>
    <p:sldId id="688" r:id="rId38"/>
    <p:sldId id="693" r:id="rId39"/>
    <p:sldId id="694" r:id="rId40"/>
    <p:sldId id="695" r:id="rId41"/>
    <p:sldId id="696" r:id="rId42"/>
    <p:sldId id="703" r:id="rId43"/>
    <p:sldId id="756" r:id="rId44"/>
    <p:sldId id="704" r:id="rId45"/>
    <p:sldId id="705" r:id="rId46"/>
    <p:sldId id="706" r:id="rId47"/>
    <p:sldId id="707" r:id="rId48"/>
    <p:sldId id="708" r:id="rId49"/>
    <p:sldId id="709" r:id="rId50"/>
    <p:sldId id="710" r:id="rId51"/>
    <p:sldId id="716" r:id="rId52"/>
    <p:sldId id="717" r:id="rId53"/>
    <p:sldId id="718" r:id="rId54"/>
    <p:sldId id="719" r:id="rId55"/>
    <p:sldId id="720" r:id="rId56"/>
    <p:sldId id="721" r:id="rId57"/>
    <p:sldId id="722" r:id="rId58"/>
    <p:sldId id="724" r:id="rId59"/>
    <p:sldId id="723" r:id="rId60"/>
    <p:sldId id="725" r:id="rId61"/>
    <p:sldId id="726" r:id="rId62"/>
    <p:sldId id="727" r:id="rId63"/>
    <p:sldId id="728" r:id="rId64"/>
    <p:sldId id="729" r:id="rId65"/>
    <p:sldId id="730" r:id="rId66"/>
    <p:sldId id="731" r:id="rId67"/>
    <p:sldId id="732" r:id="rId68"/>
    <p:sldId id="733" r:id="rId69"/>
    <p:sldId id="742" r:id="rId70"/>
    <p:sldId id="739" r:id="rId71"/>
    <p:sldId id="740" r:id="rId72"/>
    <p:sldId id="741" r:id="rId73"/>
  </p:sldIdLst>
  <p:sldSz cx="9144000" cy="5143500" type="screen16x9"/>
  <p:notesSz cx="6858000" cy="9144000"/>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F6C"/>
    <a:srgbClr val="46BCDE"/>
    <a:srgbClr val="0E22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16" autoAdjust="0"/>
    <p:restoredTop sz="95160" autoAdjust="0"/>
  </p:normalViewPr>
  <p:slideViewPr>
    <p:cSldViewPr snapToGrid="0">
      <p:cViewPr>
        <p:scale>
          <a:sx n="100" d="100"/>
          <a:sy n="100" d="100"/>
        </p:scale>
        <p:origin x="955" y="13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659926-7688-1849-AE9C-599A9672BCBA}" type="doc">
      <dgm:prSet loTypeId="urn:microsoft.com/office/officeart/2005/8/layout/hProcess4" loCatId="" qsTypeId="urn:microsoft.com/office/officeart/2005/8/quickstyle/simple1" qsCatId="simple" csTypeId="urn:microsoft.com/office/officeart/2005/8/colors/colorful1" csCatId="colorful" phldr="1"/>
      <dgm:spPr/>
    </dgm:pt>
    <dgm:pt modelId="{833B1DEE-7F72-9246-8FD8-BC852CE35CC9}">
      <dgm:prSet phldrT="[文本]"/>
      <dgm:spPr/>
      <dgm:t>
        <a:bodyPr/>
        <a:lstStyle/>
        <a:p>
          <a:r>
            <a:rPr lang="zh-CN" altLang="en-US" dirty="0"/>
            <a:t>数据获取</a:t>
          </a:r>
        </a:p>
      </dgm:t>
    </dgm:pt>
    <dgm:pt modelId="{B978D1CD-A1DA-CF46-8621-67B8D60750F1}" type="parTrans" cxnId="{7E59E897-608F-3A47-9B7A-4205BE11696A}">
      <dgm:prSet/>
      <dgm:spPr/>
      <dgm:t>
        <a:bodyPr/>
        <a:lstStyle/>
        <a:p>
          <a:endParaRPr lang="zh-CN" altLang="en-US"/>
        </a:p>
      </dgm:t>
    </dgm:pt>
    <dgm:pt modelId="{FECCF492-001F-F240-9F6C-1978B4716F0F}" type="sibTrans" cxnId="{7E59E897-608F-3A47-9B7A-4205BE11696A}">
      <dgm:prSet/>
      <dgm:spPr/>
      <dgm:t>
        <a:bodyPr/>
        <a:lstStyle/>
        <a:p>
          <a:endParaRPr lang="zh-CN" altLang="en-US"/>
        </a:p>
      </dgm:t>
    </dgm:pt>
    <dgm:pt modelId="{0116DF6C-A155-4149-AB47-728336A47087}">
      <dgm:prSet phldrT="[文本]"/>
      <dgm:spPr/>
      <dgm:t>
        <a:bodyPr/>
        <a:lstStyle/>
        <a:p>
          <a:r>
            <a:rPr lang="zh-CN" altLang="en-US" dirty="0"/>
            <a:t>数据处理</a:t>
          </a:r>
        </a:p>
      </dgm:t>
    </dgm:pt>
    <dgm:pt modelId="{65CDC210-3BB7-B540-A018-68179870C284}" type="parTrans" cxnId="{4B8A84DA-1DC5-0F4A-965D-02899D16F0BC}">
      <dgm:prSet/>
      <dgm:spPr/>
      <dgm:t>
        <a:bodyPr/>
        <a:lstStyle/>
        <a:p>
          <a:endParaRPr lang="zh-CN" altLang="en-US"/>
        </a:p>
      </dgm:t>
    </dgm:pt>
    <dgm:pt modelId="{F58BED02-63C3-E742-B7B0-4EAD27092D13}" type="sibTrans" cxnId="{4B8A84DA-1DC5-0F4A-965D-02899D16F0BC}">
      <dgm:prSet/>
      <dgm:spPr/>
      <dgm:t>
        <a:bodyPr/>
        <a:lstStyle/>
        <a:p>
          <a:endParaRPr lang="zh-CN" altLang="en-US"/>
        </a:p>
      </dgm:t>
    </dgm:pt>
    <dgm:pt modelId="{44500AF1-8EBA-0B4B-9D51-E060F41D95BD}">
      <dgm:prSet phldrT="[文本]"/>
      <dgm:spPr/>
      <dgm:t>
        <a:bodyPr/>
        <a:lstStyle/>
        <a:p>
          <a:r>
            <a:rPr lang="zh-CN" altLang="en-US" dirty="0"/>
            <a:t>网页抓取</a:t>
          </a:r>
        </a:p>
      </dgm:t>
    </dgm:pt>
    <dgm:pt modelId="{44B111CD-4AC1-524E-B6BC-766A95B9414C}" type="parTrans" cxnId="{740EAB13-A4E2-6E42-8C00-055AD3DB6845}">
      <dgm:prSet/>
      <dgm:spPr/>
      <dgm:t>
        <a:bodyPr/>
        <a:lstStyle/>
        <a:p>
          <a:endParaRPr lang="zh-CN" altLang="en-US"/>
        </a:p>
      </dgm:t>
    </dgm:pt>
    <dgm:pt modelId="{C82898E2-8FEC-0843-BC38-A0C16AC7CE04}" type="sibTrans" cxnId="{740EAB13-A4E2-6E42-8C00-055AD3DB6845}">
      <dgm:prSet/>
      <dgm:spPr/>
      <dgm:t>
        <a:bodyPr/>
        <a:lstStyle/>
        <a:p>
          <a:endParaRPr lang="zh-CN" altLang="en-US"/>
        </a:p>
      </dgm:t>
    </dgm:pt>
    <dgm:pt modelId="{FA07C8EC-F731-FF48-B519-A31843CA3717}">
      <dgm:prSet phldrT="[文本]"/>
      <dgm:spPr/>
      <dgm:t>
        <a:bodyPr/>
        <a:lstStyle/>
        <a:p>
          <a:r>
            <a:rPr lang="zh-CN" altLang="en-US" dirty="0"/>
            <a:t>网页解析</a:t>
          </a:r>
        </a:p>
      </dgm:t>
    </dgm:pt>
    <dgm:pt modelId="{0F0F9BC9-54F7-D842-A559-82D3B7AD4653}" type="parTrans" cxnId="{B5C36E08-D695-9345-9C36-CE693A9AD70A}">
      <dgm:prSet/>
      <dgm:spPr/>
      <dgm:t>
        <a:bodyPr/>
        <a:lstStyle/>
        <a:p>
          <a:endParaRPr lang="zh-CN" altLang="en-US"/>
        </a:p>
      </dgm:t>
    </dgm:pt>
    <dgm:pt modelId="{BA34FC4C-05F2-D349-8146-3005C5F27100}" type="sibTrans" cxnId="{B5C36E08-D695-9345-9C36-CE693A9AD70A}">
      <dgm:prSet/>
      <dgm:spPr/>
      <dgm:t>
        <a:bodyPr/>
        <a:lstStyle/>
        <a:p>
          <a:endParaRPr lang="zh-CN" altLang="en-US"/>
        </a:p>
      </dgm:t>
    </dgm:pt>
    <dgm:pt modelId="{B651ABBC-427E-5244-B07C-71F3C59F5E5E}">
      <dgm:prSet phldrT="[文本]"/>
      <dgm:spPr/>
      <dgm:t>
        <a:bodyPr/>
        <a:lstStyle/>
        <a:p>
          <a:r>
            <a:rPr lang="zh-CN" altLang="en-US" dirty="0"/>
            <a:t>中文分词</a:t>
          </a:r>
        </a:p>
      </dgm:t>
    </dgm:pt>
    <dgm:pt modelId="{B7A4B335-173A-C14C-8C18-9E5745719133}" type="parTrans" cxnId="{406BEE41-4D98-7A49-A57A-144280E7521C}">
      <dgm:prSet/>
      <dgm:spPr/>
      <dgm:t>
        <a:bodyPr/>
        <a:lstStyle/>
        <a:p>
          <a:endParaRPr lang="zh-CN" altLang="en-US"/>
        </a:p>
      </dgm:t>
    </dgm:pt>
    <dgm:pt modelId="{2785AB89-E3E7-A744-A12B-1CC92E99D52E}" type="sibTrans" cxnId="{406BEE41-4D98-7A49-A57A-144280E7521C}">
      <dgm:prSet/>
      <dgm:spPr/>
      <dgm:t>
        <a:bodyPr/>
        <a:lstStyle/>
        <a:p>
          <a:endParaRPr lang="zh-CN" altLang="en-US"/>
        </a:p>
      </dgm:t>
    </dgm:pt>
    <dgm:pt modelId="{D99DD0C5-2410-944D-82F5-76556657EC0A}">
      <dgm:prSet phldrT="[文本]"/>
      <dgm:spPr/>
      <dgm:t>
        <a:bodyPr/>
        <a:lstStyle/>
        <a:p>
          <a:r>
            <a:rPr lang="zh-CN" altLang="en-US" dirty="0"/>
            <a:t>文本分析</a:t>
          </a:r>
        </a:p>
      </dgm:t>
    </dgm:pt>
    <dgm:pt modelId="{9D0F7265-B34F-4345-864A-0A46275C629E}" type="parTrans" cxnId="{42BDDF96-0574-E147-BEBD-57FEAB7B2D61}">
      <dgm:prSet/>
      <dgm:spPr/>
      <dgm:t>
        <a:bodyPr/>
        <a:lstStyle/>
        <a:p>
          <a:endParaRPr lang="zh-CN" altLang="en-US"/>
        </a:p>
      </dgm:t>
    </dgm:pt>
    <dgm:pt modelId="{CE881428-7A05-F841-B4E0-BF7E1DDEEFF9}" type="sibTrans" cxnId="{42BDDF96-0574-E147-BEBD-57FEAB7B2D61}">
      <dgm:prSet/>
      <dgm:spPr/>
      <dgm:t>
        <a:bodyPr/>
        <a:lstStyle/>
        <a:p>
          <a:endParaRPr lang="zh-CN" altLang="en-US"/>
        </a:p>
      </dgm:t>
    </dgm:pt>
    <dgm:pt modelId="{A82678BB-F781-2C4F-AAC9-04CFD4DB88C9}">
      <dgm:prSet phldrT="[文本]"/>
      <dgm:spPr/>
      <dgm:t>
        <a:bodyPr/>
        <a:lstStyle/>
        <a:p>
          <a:r>
            <a:rPr lang="zh-CN" altLang="en-US" dirty="0"/>
            <a:t>文本分类</a:t>
          </a:r>
        </a:p>
      </dgm:t>
    </dgm:pt>
    <dgm:pt modelId="{6FCCE503-66C3-8C42-AE4F-393FC9CBB764}" type="parTrans" cxnId="{CB43649C-FCAB-8646-8E37-5E81D0FFCFA3}">
      <dgm:prSet/>
      <dgm:spPr/>
      <dgm:t>
        <a:bodyPr/>
        <a:lstStyle/>
        <a:p>
          <a:endParaRPr lang="zh-CN" altLang="en-US"/>
        </a:p>
      </dgm:t>
    </dgm:pt>
    <dgm:pt modelId="{C7F9F490-953A-C445-A529-E15388A52E02}" type="sibTrans" cxnId="{CB43649C-FCAB-8646-8E37-5E81D0FFCFA3}">
      <dgm:prSet/>
      <dgm:spPr/>
      <dgm:t>
        <a:bodyPr/>
        <a:lstStyle/>
        <a:p>
          <a:endParaRPr lang="zh-CN" altLang="en-US"/>
        </a:p>
      </dgm:t>
    </dgm:pt>
    <dgm:pt modelId="{DD8FF1EA-B8DF-C743-BCCE-C58876BBA00E}">
      <dgm:prSet phldrT="[文本]"/>
      <dgm:spPr/>
      <dgm:t>
        <a:bodyPr/>
        <a:lstStyle/>
        <a:p>
          <a:r>
            <a:rPr lang="zh-CN" altLang="en-US" dirty="0"/>
            <a:t>文本检索</a:t>
          </a:r>
        </a:p>
      </dgm:t>
    </dgm:pt>
    <dgm:pt modelId="{5B95E0AE-FA35-7045-9D44-D3C872BA0C82}" type="parTrans" cxnId="{FA6E7569-D588-784D-9184-DAED66EBD88E}">
      <dgm:prSet/>
      <dgm:spPr/>
      <dgm:t>
        <a:bodyPr/>
        <a:lstStyle/>
        <a:p>
          <a:endParaRPr lang="zh-CN" altLang="en-US"/>
        </a:p>
      </dgm:t>
    </dgm:pt>
    <dgm:pt modelId="{AC204E78-EC04-6745-A22C-2ADF33008BC9}" type="sibTrans" cxnId="{FA6E7569-D588-784D-9184-DAED66EBD88E}">
      <dgm:prSet/>
      <dgm:spPr/>
      <dgm:t>
        <a:bodyPr/>
        <a:lstStyle/>
        <a:p>
          <a:endParaRPr lang="zh-CN" altLang="en-US"/>
        </a:p>
      </dgm:t>
    </dgm:pt>
    <dgm:pt modelId="{04C78F0A-B31B-AF4A-AE17-3BD160BE208E}">
      <dgm:prSet phldrT="[文本]"/>
      <dgm:spPr/>
      <dgm:t>
        <a:bodyPr/>
        <a:lstStyle/>
        <a:p>
          <a:r>
            <a:rPr lang="zh-CN" altLang="en-US" dirty="0">
              <a:solidFill>
                <a:schemeClr val="tx1"/>
              </a:solidFill>
            </a:rPr>
            <a:t>词云</a:t>
          </a:r>
        </a:p>
      </dgm:t>
    </dgm:pt>
    <dgm:pt modelId="{683BA813-201B-1D41-8E37-9238535A40F9}" type="parTrans" cxnId="{B9CCFA6B-8123-3B4F-9DAB-36C8C4EF6675}">
      <dgm:prSet/>
      <dgm:spPr/>
      <dgm:t>
        <a:bodyPr/>
        <a:lstStyle/>
        <a:p>
          <a:endParaRPr lang="zh-CN" altLang="en-US"/>
        </a:p>
      </dgm:t>
    </dgm:pt>
    <dgm:pt modelId="{B2C75935-B604-D24E-A667-C0015E505090}" type="sibTrans" cxnId="{B9CCFA6B-8123-3B4F-9DAB-36C8C4EF6675}">
      <dgm:prSet/>
      <dgm:spPr/>
      <dgm:t>
        <a:bodyPr/>
        <a:lstStyle/>
        <a:p>
          <a:endParaRPr lang="zh-CN" altLang="en-US"/>
        </a:p>
      </dgm:t>
    </dgm:pt>
    <dgm:pt modelId="{EED821C7-95DF-E641-97C2-133743204DB6}">
      <dgm:prSet phldrT="[文本]"/>
      <dgm:spPr/>
      <dgm:t>
        <a:bodyPr/>
        <a:lstStyle/>
        <a:p>
          <a:r>
            <a:rPr lang="zh-CN" altLang="en-US" dirty="0"/>
            <a:t>文本索引</a:t>
          </a:r>
        </a:p>
      </dgm:t>
    </dgm:pt>
    <dgm:pt modelId="{72966840-7996-834B-906C-CB84AED1F40C}" type="parTrans" cxnId="{E9A0EECF-605F-DF4A-963C-25FCB8546B7D}">
      <dgm:prSet/>
      <dgm:spPr/>
      <dgm:t>
        <a:bodyPr/>
        <a:lstStyle/>
        <a:p>
          <a:endParaRPr lang="zh-CN" altLang="en-US"/>
        </a:p>
      </dgm:t>
    </dgm:pt>
    <dgm:pt modelId="{04119EC4-1403-5D45-84B7-C76F36A9FC02}" type="sibTrans" cxnId="{E9A0EECF-605F-DF4A-963C-25FCB8546B7D}">
      <dgm:prSet/>
      <dgm:spPr/>
      <dgm:t>
        <a:bodyPr/>
        <a:lstStyle/>
        <a:p>
          <a:endParaRPr lang="zh-CN" altLang="en-US"/>
        </a:p>
      </dgm:t>
    </dgm:pt>
    <dgm:pt modelId="{06403A1A-0864-B447-B238-ED31EDF5001D}">
      <dgm:prSet phldrT="[文本]"/>
      <dgm:spPr/>
      <dgm:t>
        <a:bodyPr/>
        <a:lstStyle/>
        <a:p>
          <a:r>
            <a:rPr lang="zh-CN" altLang="en-US" dirty="0"/>
            <a:t>搜索排序</a:t>
          </a:r>
        </a:p>
      </dgm:t>
    </dgm:pt>
    <dgm:pt modelId="{3852C253-DB98-C04A-9BF7-0609DDA5E91B}" type="parTrans" cxnId="{00CF601F-1AE0-E247-AC30-E6C9840EA820}">
      <dgm:prSet/>
      <dgm:spPr/>
      <dgm:t>
        <a:bodyPr/>
        <a:lstStyle/>
        <a:p>
          <a:endParaRPr lang="zh-CN" altLang="en-US"/>
        </a:p>
      </dgm:t>
    </dgm:pt>
    <dgm:pt modelId="{E660A346-C36C-1848-B453-7FD3C7F63046}" type="sibTrans" cxnId="{00CF601F-1AE0-E247-AC30-E6C9840EA820}">
      <dgm:prSet/>
      <dgm:spPr/>
      <dgm:t>
        <a:bodyPr/>
        <a:lstStyle/>
        <a:p>
          <a:endParaRPr lang="zh-CN" altLang="en-US"/>
        </a:p>
      </dgm:t>
    </dgm:pt>
    <dgm:pt modelId="{51C5462F-0DC4-8246-B431-9145B199E269}">
      <dgm:prSet phldrT="[文本]"/>
      <dgm:spPr/>
      <dgm:t>
        <a:bodyPr/>
        <a:lstStyle/>
        <a:p>
          <a:r>
            <a:rPr lang="zh-CN" altLang="en-US" dirty="0">
              <a:solidFill>
                <a:schemeClr val="tx1"/>
              </a:solidFill>
            </a:rPr>
            <a:t>文本可视化</a:t>
          </a:r>
        </a:p>
      </dgm:t>
    </dgm:pt>
    <dgm:pt modelId="{DFF451E7-CBB0-2D41-AC4D-571AF61430E5}" type="parTrans" cxnId="{01A40DC0-BCA6-1442-A1E5-21E9156047F7}">
      <dgm:prSet/>
      <dgm:spPr/>
      <dgm:t>
        <a:bodyPr/>
        <a:lstStyle/>
        <a:p>
          <a:endParaRPr lang="zh-CN" altLang="en-US"/>
        </a:p>
      </dgm:t>
    </dgm:pt>
    <dgm:pt modelId="{A60AC69C-68DE-F64B-8CD3-5DD1F7AE7202}" type="sibTrans" cxnId="{01A40DC0-BCA6-1442-A1E5-21E9156047F7}">
      <dgm:prSet/>
      <dgm:spPr/>
      <dgm:t>
        <a:bodyPr/>
        <a:lstStyle/>
        <a:p>
          <a:endParaRPr lang="zh-CN" altLang="en-US"/>
        </a:p>
      </dgm:t>
    </dgm:pt>
    <dgm:pt modelId="{E5075839-91B5-7044-B058-6F21619ED097}" type="pres">
      <dgm:prSet presAssocID="{24659926-7688-1849-AE9C-599A9672BCBA}" presName="Name0" presStyleCnt="0">
        <dgm:presLayoutVars>
          <dgm:dir/>
          <dgm:animLvl val="lvl"/>
          <dgm:resizeHandles val="exact"/>
        </dgm:presLayoutVars>
      </dgm:prSet>
      <dgm:spPr/>
    </dgm:pt>
    <dgm:pt modelId="{F120307F-8B23-5B4D-B011-9FC75E4A583D}" type="pres">
      <dgm:prSet presAssocID="{24659926-7688-1849-AE9C-599A9672BCBA}" presName="tSp" presStyleCnt="0"/>
      <dgm:spPr/>
    </dgm:pt>
    <dgm:pt modelId="{4C39AE1B-49F7-384A-800E-0657AFE406BB}" type="pres">
      <dgm:prSet presAssocID="{24659926-7688-1849-AE9C-599A9672BCBA}" presName="bSp" presStyleCnt="0"/>
      <dgm:spPr/>
    </dgm:pt>
    <dgm:pt modelId="{1AA61AE4-B7D7-E344-9826-9D64F8849257}" type="pres">
      <dgm:prSet presAssocID="{24659926-7688-1849-AE9C-599A9672BCBA}" presName="process" presStyleCnt="0"/>
      <dgm:spPr/>
    </dgm:pt>
    <dgm:pt modelId="{03FF4FCA-E73F-0D4E-979A-37EEDAE8D6FB}" type="pres">
      <dgm:prSet presAssocID="{833B1DEE-7F72-9246-8FD8-BC852CE35CC9}" presName="composite1" presStyleCnt="0"/>
      <dgm:spPr/>
    </dgm:pt>
    <dgm:pt modelId="{2FFED8AC-39D2-C54C-AC92-80C7D2153AE4}" type="pres">
      <dgm:prSet presAssocID="{833B1DEE-7F72-9246-8FD8-BC852CE35CC9}" presName="dummyNode1" presStyleLbl="node1" presStyleIdx="0" presStyleCnt="5"/>
      <dgm:spPr/>
    </dgm:pt>
    <dgm:pt modelId="{A8110EEC-AD82-434C-9290-A27EF621883E}" type="pres">
      <dgm:prSet presAssocID="{833B1DEE-7F72-9246-8FD8-BC852CE35CC9}" presName="childNode1" presStyleLbl="bgAcc1" presStyleIdx="0" presStyleCnt="5">
        <dgm:presLayoutVars>
          <dgm:bulletEnabled val="1"/>
        </dgm:presLayoutVars>
      </dgm:prSet>
      <dgm:spPr/>
    </dgm:pt>
    <dgm:pt modelId="{C217656A-0350-9442-A0D9-4712DFB72432}" type="pres">
      <dgm:prSet presAssocID="{833B1DEE-7F72-9246-8FD8-BC852CE35CC9}" presName="childNode1tx" presStyleLbl="bgAcc1" presStyleIdx="0" presStyleCnt="5">
        <dgm:presLayoutVars>
          <dgm:bulletEnabled val="1"/>
        </dgm:presLayoutVars>
      </dgm:prSet>
      <dgm:spPr/>
    </dgm:pt>
    <dgm:pt modelId="{E3413BEC-7C9C-C04F-9631-99E62CA70244}" type="pres">
      <dgm:prSet presAssocID="{833B1DEE-7F72-9246-8FD8-BC852CE35CC9}" presName="parentNode1" presStyleLbl="node1" presStyleIdx="0" presStyleCnt="5">
        <dgm:presLayoutVars>
          <dgm:chMax val="1"/>
          <dgm:bulletEnabled val="1"/>
        </dgm:presLayoutVars>
      </dgm:prSet>
      <dgm:spPr/>
    </dgm:pt>
    <dgm:pt modelId="{E0F7F00A-30BA-B546-8E8A-FA8D4AE209E4}" type="pres">
      <dgm:prSet presAssocID="{833B1DEE-7F72-9246-8FD8-BC852CE35CC9}" presName="connSite1" presStyleCnt="0"/>
      <dgm:spPr/>
    </dgm:pt>
    <dgm:pt modelId="{379EEBE1-51F9-1646-B5B6-BC1E0819AB48}" type="pres">
      <dgm:prSet presAssocID="{FECCF492-001F-F240-9F6C-1978B4716F0F}" presName="Name9" presStyleLbl="sibTrans2D1" presStyleIdx="0" presStyleCnt="4"/>
      <dgm:spPr/>
    </dgm:pt>
    <dgm:pt modelId="{78EA44FF-EF89-8248-95B2-C80BB7EF8FA7}" type="pres">
      <dgm:prSet presAssocID="{0116DF6C-A155-4149-AB47-728336A47087}" presName="composite2" presStyleCnt="0"/>
      <dgm:spPr/>
    </dgm:pt>
    <dgm:pt modelId="{44D1863D-F201-074C-B74F-4981905D6149}" type="pres">
      <dgm:prSet presAssocID="{0116DF6C-A155-4149-AB47-728336A47087}" presName="dummyNode2" presStyleLbl="node1" presStyleIdx="0" presStyleCnt="5"/>
      <dgm:spPr/>
    </dgm:pt>
    <dgm:pt modelId="{A7B9A3F5-0CD8-9344-8718-5D9C8D970C21}" type="pres">
      <dgm:prSet presAssocID="{0116DF6C-A155-4149-AB47-728336A47087}" presName="childNode2" presStyleLbl="bgAcc1" presStyleIdx="1" presStyleCnt="5">
        <dgm:presLayoutVars>
          <dgm:bulletEnabled val="1"/>
        </dgm:presLayoutVars>
      </dgm:prSet>
      <dgm:spPr/>
    </dgm:pt>
    <dgm:pt modelId="{08DA2EE0-4142-7341-8D01-5F5CE72D9AD1}" type="pres">
      <dgm:prSet presAssocID="{0116DF6C-A155-4149-AB47-728336A47087}" presName="childNode2tx" presStyleLbl="bgAcc1" presStyleIdx="1" presStyleCnt="5">
        <dgm:presLayoutVars>
          <dgm:bulletEnabled val="1"/>
        </dgm:presLayoutVars>
      </dgm:prSet>
      <dgm:spPr/>
    </dgm:pt>
    <dgm:pt modelId="{3E2ED394-5EF0-7445-9715-B775B3128571}" type="pres">
      <dgm:prSet presAssocID="{0116DF6C-A155-4149-AB47-728336A47087}" presName="parentNode2" presStyleLbl="node1" presStyleIdx="1" presStyleCnt="5">
        <dgm:presLayoutVars>
          <dgm:chMax val="0"/>
          <dgm:bulletEnabled val="1"/>
        </dgm:presLayoutVars>
      </dgm:prSet>
      <dgm:spPr/>
    </dgm:pt>
    <dgm:pt modelId="{5179691C-E4BB-7A44-908C-05EAF3039001}" type="pres">
      <dgm:prSet presAssocID="{0116DF6C-A155-4149-AB47-728336A47087}" presName="connSite2" presStyleCnt="0"/>
      <dgm:spPr/>
    </dgm:pt>
    <dgm:pt modelId="{1037E3CE-7135-264D-82C3-7E2956D0F1DF}" type="pres">
      <dgm:prSet presAssocID="{F58BED02-63C3-E742-B7B0-4EAD27092D13}" presName="Name18" presStyleLbl="sibTrans2D1" presStyleIdx="1" presStyleCnt="4"/>
      <dgm:spPr/>
    </dgm:pt>
    <dgm:pt modelId="{3EF294AC-FB04-854B-8F3C-98E055F2836A}" type="pres">
      <dgm:prSet presAssocID="{D99DD0C5-2410-944D-82F5-76556657EC0A}" presName="composite1" presStyleCnt="0"/>
      <dgm:spPr/>
    </dgm:pt>
    <dgm:pt modelId="{4867D926-EA8D-0A4B-AD69-4BAB211159CB}" type="pres">
      <dgm:prSet presAssocID="{D99DD0C5-2410-944D-82F5-76556657EC0A}" presName="dummyNode1" presStyleLbl="node1" presStyleIdx="1" presStyleCnt="5"/>
      <dgm:spPr/>
    </dgm:pt>
    <dgm:pt modelId="{27FFE134-25C8-4844-9149-DC9D8EBE9B0B}" type="pres">
      <dgm:prSet presAssocID="{D99DD0C5-2410-944D-82F5-76556657EC0A}" presName="childNode1" presStyleLbl="bgAcc1" presStyleIdx="2" presStyleCnt="5">
        <dgm:presLayoutVars>
          <dgm:bulletEnabled val="1"/>
        </dgm:presLayoutVars>
      </dgm:prSet>
      <dgm:spPr/>
    </dgm:pt>
    <dgm:pt modelId="{C49B987A-7BAE-914A-9001-15147BF265EA}" type="pres">
      <dgm:prSet presAssocID="{D99DD0C5-2410-944D-82F5-76556657EC0A}" presName="childNode1tx" presStyleLbl="bgAcc1" presStyleIdx="2" presStyleCnt="5">
        <dgm:presLayoutVars>
          <dgm:bulletEnabled val="1"/>
        </dgm:presLayoutVars>
      </dgm:prSet>
      <dgm:spPr/>
    </dgm:pt>
    <dgm:pt modelId="{B30C239E-E5D6-BC44-ACAB-C2E8B0678885}" type="pres">
      <dgm:prSet presAssocID="{D99DD0C5-2410-944D-82F5-76556657EC0A}" presName="parentNode1" presStyleLbl="node1" presStyleIdx="2" presStyleCnt="5">
        <dgm:presLayoutVars>
          <dgm:chMax val="1"/>
          <dgm:bulletEnabled val="1"/>
        </dgm:presLayoutVars>
      </dgm:prSet>
      <dgm:spPr/>
    </dgm:pt>
    <dgm:pt modelId="{621B83D0-C799-214F-8B89-D398FD3F1748}" type="pres">
      <dgm:prSet presAssocID="{D99DD0C5-2410-944D-82F5-76556657EC0A}" presName="connSite1" presStyleCnt="0"/>
      <dgm:spPr/>
    </dgm:pt>
    <dgm:pt modelId="{40716FB7-70DF-F447-9B02-C6F0E2E3363B}" type="pres">
      <dgm:prSet presAssocID="{CE881428-7A05-F841-B4E0-BF7E1DDEEFF9}" presName="Name9" presStyleLbl="sibTrans2D1" presStyleIdx="2" presStyleCnt="4"/>
      <dgm:spPr/>
    </dgm:pt>
    <dgm:pt modelId="{341D3FDF-8E0F-E74D-A6DE-D35BEB89FEBF}" type="pres">
      <dgm:prSet presAssocID="{DD8FF1EA-B8DF-C743-BCCE-C58876BBA00E}" presName="composite2" presStyleCnt="0"/>
      <dgm:spPr/>
    </dgm:pt>
    <dgm:pt modelId="{BEDE2A24-B59C-9444-8C14-B09AFB77DAB3}" type="pres">
      <dgm:prSet presAssocID="{DD8FF1EA-B8DF-C743-BCCE-C58876BBA00E}" presName="dummyNode2" presStyleLbl="node1" presStyleIdx="2" presStyleCnt="5"/>
      <dgm:spPr/>
    </dgm:pt>
    <dgm:pt modelId="{C36CB93B-7954-874E-B46F-76B89349002E}" type="pres">
      <dgm:prSet presAssocID="{DD8FF1EA-B8DF-C743-BCCE-C58876BBA00E}" presName="childNode2" presStyleLbl="bgAcc1" presStyleIdx="3" presStyleCnt="5">
        <dgm:presLayoutVars>
          <dgm:bulletEnabled val="1"/>
        </dgm:presLayoutVars>
      </dgm:prSet>
      <dgm:spPr/>
    </dgm:pt>
    <dgm:pt modelId="{F171B5DB-4FAC-0D4F-B637-0B01D1DAF4EE}" type="pres">
      <dgm:prSet presAssocID="{DD8FF1EA-B8DF-C743-BCCE-C58876BBA00E}" presName="childNode2tx" presStyleLbl="bgAcc1" presStyleIdx="3" presStyleCnt="5">
        <dgm:presLayoutVars>
          <dgm:bulletEnabled val="1"/>
        </dgm:presLayoutVars>
      </dgm:prSet>
      <dgm:spPr/>
    </dgm:pt>
    <dgm:pt modelId="{C0F4225C-8C02-4340-AB5D-6F00F902940B}" type="pres">
      <dgm:prSet presAssocID="{DD8FF1EA-B8DF-C743-BCCE-C58876BBA00E}" presName="parentNode2" presStyleLbl="node1" presStyleIdx="3" presStyleCnt="5">
        <dgm:presLayoutVars>
          <dgm:chMax val="0"/>
          <dgm:bulletEnabled val="1"/>
        </dgm:presLayoutVars>
      </dgm:prSet>
      <dgm:spPr/>
    </dgm:pt>
    <dgm:pt modelId="{B5D8C511-A90B-CE47-932B-BA773FA5548C}" type="pres">
      <dgm:prSet presAssocID="{DD8FF1EA-B8DF-C743-BCCE-C58876BBA00E}" presName="connSite2" presStyleCnt="0"/>
      <dgm:spPr/>
    </dgm:pt>
    <dgm:pt modelId="{A55C0A18-3D39-414F-AC03-D96CEE83E965}" type="pres">
      <dgm:prSet presAssocID="{AC204E78-EC04-6745-A22C-2ADF33008BC9}" presName="Name18" presStyleLbl="sibTrans2D1" presStyleIdx="3" presStyleCnt="4"/>
      <dgm:spPr/>
    </dgm:pt>
    <dgm:pt modelId="{6308A253-3EFB-7F44-9E77-9A50B1B236E8}" type="pres">
      <dgm:prSet presAssocID="{51C5462F-0DC4-8246-B431-9145B199E269}" presName="composite1" presStyleCnt="0"/>
      <dgm:spPr/>
    </dgm:pt>
    <dgm:pt modelId="{CA4C1F8C-EFD4-3E45-8CA4-5218C6C12FB8}" type="pres">
      <dgm:prSet presAssocID="{51C5462F-0DC4-8246-B431-9145B199E269}" presName="dummyNode1" presStyleLbl="node1" presStyleIdx="3" presStyleCnt="5"/>
      <dgm:spPr/>
    </dgm:pt>
    <dgm:pt modelId="{A6B4410C-17AC-E142-A3BF-FEFAB39D95F6}" type="pres">
      <dgm:prSet presAssocID="{51C5462F-0DC4-8246-B431-9145B199E269}" presName="childNode1" presStyleLbl="bgAcc1" presStyleIdx="4" presStyleCnt="5">
        <dgm:presLayoutVars>
          <dgm:bulletEnabled val="1"/>
        </dgm:presLayoutVars>
      </dgm:prSet>
      <dgm:spPr/>
    </dgm:pt>
    <dgm:pt modelId="{9E86FE3A-8D64-9547-A2A5-0DDBB1C0C223}" type="pres">
      <dgm:prSet presAssocID="{51C5462F-0DC4-8246-B431-9145B199E269}" presName="childNode1tx" presStyleLbl="bgAcc1" presStyleIdx="4" presStyleCnt="5">
        <dgm:presLayoutVars>
          <dgm:bulletEnabled val="1"/>
        </dgm:presLayoutVars>
      </dgm:prSet>
      <dgm:spPr/>
    </dgm:pt>
    <dgm:pt modelId="{761FD23A-F5FC-8040-A460-039F4DA5379B}" type="pres">
      <dgm:prSet presAssocID="{51C5462F-0DC4-8246-B431-9145B199E269}" presName="parentNode1" presStyleLbl="node1" presStyleIdx="4" presStyleCnt="5">
        <dgm:presLayoutVars>
          <dgm:chMax val="1"/>
          <dgm:bulletEnabled val="1"/>
        </dgm:presLayoutVars>
      </dgm:prSet>
      <dgm:spPr/>
    </dgm:pt>
    <dgm:pt modelId="{21B1F597-6AF6-CA48-B7D8-86EBCE00FD98}" type="pres">
      <dgm:prSet presAssocID="{51C5462F-0DC4-8246-B431-9145B199E269}" presName="connSite1" presStyleCnt="0"/>
      <dgm:spPr/>
    </dgm:pt>
  </dgm:ptLst>
  <dgm:cxnLst>
    <dgm:cxn modelId="{B5C36E08-D695-9345-9C36-CE693A9AD70A}" srcId="{833B1DEE-7F72-9246-8FD8-BC852CE35CC9}" destId="{FA07C8EC-F731-FF48-B519-A31843CA3717}" srcOrd="1" destOrd="0" parTransId="{0F0F9BC9-54F7-D842-A559-82D3B7AD4653}" sibTransId="{BA34FC4C-05F2-D349-8146-3005C5F27100}"/>
    <dgm:cxn modelId="{740EAB13-A4E2-6E42-8C00-055AD3DB6845}" srcId="{833B1DEE-7F72-9246-8FD8-BC852CE35CC9}" destId="{44500AF1-8EBA-0B4B-9D51-E060F41D95BD}" srcOrd="0" destOrd="0" parTransId="{44B111CD-4AC1-524E-B6BC-766A95B9414C}" sibTransId="{C82898E2-8FEC-0843-BC38-A0C16AC7CE04}"/>
    <dgm:cxn modelId="{00CF601F-1AE0-E247-AC30-E6C9840EA820}" srcId="{DD8FF1EA-B8DF-C743-BCCE-C58876BBA00E}" destId="{06403A1A-0864-B447-B238-ED31EDF5001D}" srcOrd="1" destOrd="0" parTransId="{3852C253-DB98-C04A-9BF7-0609DDA5E91B}" sibTransId="{E660A346-C36C-1848-B453-7FD3C7F63046}"/>
    <dgm:cxn modelId="{B59ED324-E44A-3843-B173-30AC1CC82846}" type="presOf" srcId="{FA07C8EC-F731-FF48-B519-A31843CA3717}" destId="{C217656A-0350-9442-A0D9-4712DFB72432}" srcOrd="1" destOrd="1" presId="urn:microsoft.com/office/officeart/2005/8/layout/hProcess4"/>
    <dgm:cxn modelId="{72FA1138-1A66-644B-884B-4F86679A7CE1}" type="presOf" srcId="{FA07C8EC-F731-FF48-B519-A31843CA3717}" destId="{A8110EEC-AD82-434C-9290-A27EF621883E}" srcOrd="0" destOrd="1" presId="urn:microsoft.com/office/officeart/2005/8/layout/hProcess4"/>
    <dgm:cxn modelId="{406BEE41-4D98-7A49-A57A-144280E7521C}" srcId="{0116DF6C-A155-4149-AB47-728336A47087}" destId="{B651ABBC-427E-5244-B07C-71F3C59F5E5E}" srcOrd="0" destOrd="0" parTransId="{B7A4B335-173A-C14C-8C18-9E5745719133}" sibTransId="{2785AB89-E3E7-A744-A12B-1CC92E99D52E}"/>
    <dgm:cxn modelId="{9A771967-9785-E341-98C2-69E73874EB47}" type="presOf" srcId="{EED821C7-95DF-E641-97C2-133743204DB6}" destId="{F171B5DB-4FAC-0D4F-B637-0B01D1DAF4EE}" srcOrd="1" destOrd="0" presId="urn:microsoft.com/office/officeart/2005/8/layout/hProcess4"/>
    <dgm:cxn modelId="{FA6E7569-D588-784D-9184-DAED66EBD88E}" srcId="{24659926-7688-1849-AE9C-599A9672BCBA}" destId="{DD8FF1EA-B8DF-C743-BCCE-C58876BBA00E}" srcOrd="3" destOrd="0" parTransId="{5B95E0AE-FA35-7045-9D44-D3C872BA0C82}" sibTransId="{AC204E78-EC04-6745-A22C-2ADF33008BC9}"/>
    <dgm:cxn modelId="{B9CCFA6B-8123-3B4F-9DAB-36C8C4EF6675}" srcId="{51C5462F-0DC4-8246-B431-9145B199E269}" destId="{04C78F0A-B31B-AF4A-AE17-3BD160BE208E}" srcOrd="0" destOrd="0" parTransId="{683BA813-201B-1D41-8E37-9238535A40F9}" sibTransId="{B2C75935-B604-D24E-A667-C0015E505090}"/>
    <dgm:cxn modelId="{34A3EA4D-379E-6E41-B5F3-E5FF663A3CBF}" type="presOf" srcId="{0116DF6C-A155-4149-AB47-728336A47087}" destId="{3E2ED394-5EF0-7445-9715-B775B3128571}" srcOrd="0" destOrd="0" presId="urn:microsoft.com/office/officeart/2005/8/layout/hProcess4"/>
    <dgm:cxn modelId="{AC02FE71-DCF5-AF41-A6A6-B4E869CA6361}" type="presOf" srcId="{D99DD0C5-2410-944D-82F5-76556657EC0A}" destId="{B30C239E-E5D6-BC44-ACAB-C2E8B0678885}" srcOrd="0" destOrd="0" presId="urn:microsoft.com/office/officeart/2005/8/layout/hProcess4"/>
    <dgm:cxn modelId="{BFD23F74-BF81-EB4E-B16B-1937F5119B6C}" type="presOf" srcId="{FECCF492-001F-F240-9F6C-1978B4716F0F}" destId="{379EEBE1-51F9-1646-B5B6-BC1E0819AB48}" srcOrd="0" destOrd="0" presId="urn:microsoft.com/office/officeart/2005/8/layout/hProcess4"/>
    <dgm:cxn modelId="{6FE02657-DE72-AB46-8A48-F6232C349DB0}" type="presOf" srcId="{04C78F0A-B31B-AF4A-AE17-3BD160BE208E}" destId="{9E86FE3A-8D64-9547-A2A5-0DDBB1C0C223}" srcOrd="1" destOrd="0" presId="urn:microsoft.com/office/officeart/2005/8/layout/hProcess4"/>
    <dgm:cxn modelId="{02B1DB7C-0E42-F742-BCC7-454497065DFD}" type="presOf" srcId="{06403A1A-0864-B447-B238-ED31EDF5001D}" destId="{F171B5DB-4FAC-0D4F-B637-0B01D1DAF4EE}" srcOrd="1" destOrd="1" presId="urn:microsoft.com/office/officeart/2005/8/layout/hProcess4"/>
    <dgm:cxn modelId="{80B12A86-251E-F142-A1FB-36152DF8DF72}" type="presOf" srcId="{51C5462F-0DC4-8246-B431-9145B199E269}" destId="{761FD23A-F5FC-8040-A460-039F4DA5379B}" srcOrd="0" destOrd="0" presId="urn:microsoft.com/office/officeart/2005/8/layout/hProcess4"/>
    <dgm:cxn modelId="{D78D8B89-CB60-7D4A-9B04-81E6DEE4B0DA}" type="presOf" srcId="{DD8FF1EA-B8DF-C743-BCCE-C58876BBA00E}" destId="{C0F4225C-8C02-4340-AB5D-6F00F902940B}" srcOrd="0" destOrd="0" presId="urn:microsoft.com/office/officeart/2005/8/layout/hProcess4"/>
    <dgm:cxn modelId="{D13F1E94-98CA-C540-B2B3-6E4514B7042A}" type="presOf" srcId="{EED821C7-95DF-E641-97C2-133743204DB6}" destId="{C36CB93B-7954-874E-B46F-76B89349002E}" srcOrd="0" destOrd="0" presId="urn:microsoft.com/office/officeart/2005/8/layout/hProcess4"/>
    <dgm:cxn modelId="{FD2C5896-AAB5-D644-8D7C-FF7F707545CD}" type="presOf" srcId="{A82678BB-F781-2C4F-AAC9-04CFD4DB88C9}" destId="{27FFE134-25C8-4844-9149-DC9D8EBE9B0B}" srcOrd="0" destOrd="0" presId="urn:microsoft.com/office/officeart/2005/8/layout/hProcess4"/>
    <dgm:cxn modelId="{42BDDF96-0574-E147-BEBD-57FEAB7B2D61}" srcId="{24659926-7688-1849-AE9C-599A9672BCBA}" destId="{D99DD0C5-2410-944D-82F5-76556657EC0A}" srcOrd="2" destOrd="0" parTransId="{9D0F7265-B34F-4345-864A-0A46275C629E}" sibTransId="{CE881428-7A05-F841-B4E0-BF7E1DDEEFF9}"/>
    <dgm:cxn modelId="{7E59E897-608F-3A47-9B7A-4205BE11696A}" srcId="{24659926-7688-1849-AE9C-599A9672BCBA}" destId="{833B1DEE-7F72-9246-8FD8-BC852CE35CC9}" srcOrd="0" destOrd="0" parTransId="{B978D1CD-A1DA-CF46-8621-67B8D60750F1}" sibTransId="{FECCF492-001F-F240-9F6C-1978B4716F0F}"/>
    <dgm:cxn modelId="{CB43649C-FCAB-8646-8E37-5E81D0FFCFA3}" srcId="{D99DD0C5-2410-944D-82F5-76556657EC0A}" destId="{A82678BB-F781-2C4F-AAC9-04CFD4DB88C9}" srcOrd="0" destOrd="0" parTransId="{6FCCE503-66C3-8C42-AE4F-393FC9CBB764}" sibTransId="{C7F9F490-953A-C445-A529-E15388A52E02}"/>
    <dgm:cxn modelId="{2AA945A3-35F8-3042-BCB4-9C545CE5C4C5}" type="presOf" srcId="{AC204E78-EC04-6745-A22C-2ADF33008BC9}" destId="{A55C0A18-3D39-414F-AC03-D96CEE83E965}" srcOrd="0" destOrd="0" presId="urn:microsoft.com/office/officeart/2005/8/layout/hProcess4"/>
    <dgm:cxn modelId="{B807E2A4-D727-1347-9F12-32B8EB59CF7A}" type="presOf" srcId="{44500AF1-8EBA-0B4B-9D51-E060F41D95BD}" destId="{C217656A-0350-9442-A0D9-4712DFB72432}" srcOrd="1" destOrd="0" presId="urn:microsoft.com/office/officeart/2005/8/layout/hProcess4"/>
    <dgm:cxn modelId="{8D66C8A9-94F3-D541-BD42-206CC08BD6F0}" type="presOf" srcId="{24659926-7688-1849-AE9C-599A9672BCBA}" destId="{E5075839-91B5-7044-B058-6F21619ED097}" srcOrd="0" destOrd="0" presId="urn:microsoft.com/office/officeart/2005/8/layout/hProcess4"/>
    <dgm:cxn modelId="{3437A7AE-A498-D740-98BD-C18EF7E219F4}" type="presOf" srcId="{B651ABBC-427E-5244-B07C-71F3C59F5E5E}" destId="{A7B9A3F5-0CD8-9344-8718-5D9C8D970C21}" srcOrd="0" destOrd="0" presId="urn:microsoft.com/office/officeart/2005/8/layout/hProcess4"/>
    <dgm:cxn modelId="{011A07B0-6996-9342-9A51-09BFD4CC7C0E}" type="presOf" srcId="{A82678BB-F781-2C4F-AAC9-04CFD4DB88C9}" destId="{C49B987A-7BAE-914A-9001-15147BF265EA}" srcOrd="1" destOrd="0" presId="urn:microsoft.com/office/officeart/2005/8/layout/hProcess4"/>
    <dgm:cxn modelId="{01A40DC0-BCA6-1442-A1E5-21E9156047F7}" srcId="{24659926-7688-1849-AE9C-599A9672BCBA}" destId="{51C5462F-0DC4-8246-B431-9145B199E269}" srcOrd="4" destOrd="0" parTransId="{DFF451E7-CBB0-2D41-AC4D-571AF61430E5}" sibTransId="{A60AC69C-68DE-F64B-8CD3-5DD1F7AE7202}"/>
    <dgm:cxn modelId="{61D4FECD-9B03-7D4D-A8DE-8A14D55F351A}" type="presOf" srcId="{CE881428-7A05-F841-B4E0-BF7E1DDEEFF9}" destId="{40716FB7-70DF-F447-9B02-C6F0E2E3363B}" srcOrd="0" destOrd="0" presId="urn:microsoft.com/office/officeart/2005/8/layout/hProcess4"/>
    <dgm:cxn modelId="{E9A0EECF-605F-DF4A-963C-25FCB8546B7D}" srcId="{DD8FF1EA-B8DF-C743-BCCE-C58876BBA00E}" destId="{EED821C7-95DF-E641-97C2-133743204DB6}" srcOrd="0" destOrd="0" parTransId="{72966840-7996-834B-906C-CB84AED1F40C}" sibTransId="{04119EC4-1403-5D45-84B7-C76F36A9FC02}"/>
    <dgm:cxn modelId="{E32D8CD7-53FA-B540-A333-CBE485CB0A24}" type="presOf" srcId="{44500AF1-8EBA-0B4B-9D51-E060F41D95BD}" destId="{A8110EEC-AD82-434C-9290-A27EF621883E}" srcOrd="0" destOrd="0" presId="urn:microsoft.com/office/officeart/2005/8/layout/hProcess4"/>
    <dgm:cxn modelId="{4B8A84DA-1DC5-0F4A-965D-02899D16F0BC}" srcId="{24659926-7688-1849-AE9C-599A9672BCBA}" destId="{0116DF6C-A155-4149-AB47-728336A47087}" srcOrd="1" destOrd="0" parTransId="{65CDC210-3BB7-B540-A018-68179870C284}" sibTransId="{F58BED02-63C3-E742-B7B0-4EAD27092D13}"/>
    <dgm:cxn modelId="{37A6E6DC-AC38-C549-ABE4-01089B6E0D1D}" type="presOf" srcId="{04C78F0A-B31B-AF4A-AE17-3BD160BE208E}" destId="{A6B4410C-17AC-E142-A3BF-FEFAB39D95F6}" srcOrd="0" destOrd="0" presId="urn:microsoft.com/office/officeart/2005/8/layout/hProcess4"/>
    <dgm:cxn modelId="{9EB24DE3-0223-B647-A460-942A6707FB87}" type="presOf" srcId="{833B1DEE-7F72-9246-8FD8-BC852CE35CC9}" destId="{E3413BEC-7C9C-C04F-9631-99E62CA70244}" srcOrd="0" destOrd="0" presId="urn:microsoft.com/office/officeart/2005/8/layout/hProcess4"/>
    <dgm:cxn modelId="{41D82BED-BC4D-0942-B3CD-2C485A31D466}" type="presOf" srcId="{F58BED02-63C3-E742-B7B0-4EAD27092D13}" destId="{1037E3CE-7135-264D-82C3-7E2956D0F1DF}" srcOrd="0" destOrd="0" presId="urn:microsoft.com/office/officeart/2005/8/layout/hProcess4"/>
    <dgm:cxn modelId="{553872ED-4CB2-9846-81C0-D259947A1C48}" type="presOf" srcId="{06403A1A-0864-B447-B238-ED31EDF5001D}" destId="{C36CB93B-7954-874E-B46F-76B89349002E}" srcOrd="0" destOrd="1" presId="urn:microsoft.com/office/officeart/2005/8/layout/hProcess4"/>
    <dgm:cxn modelId="{89579BFB-2A64-AF44-963C-643544F28242}" type="presOf" srcId="{B651ABBC-427E-5244-B07C-71F3C59F5E5E}" destId="{08DA2EE0-4142-7341-8D01-5F5CE72D9AD1}" srcOrd="1" destOrd="0" presId="urn:microsoft.com/office/officeart/2005/8/layout/hProcess4"/>
    <dgm:cxn modelId="{3C489B29-1330-B645-ACD8-0A93C67D62D8}" type="presParOf" srcId="{E5075839-91B5-7044-B058-6F21619ED097}" destId="{F120307F-8B23-5B4D-B011-9FC75E4A583D}" srcOrd="0" destOrd="0" presId="urn:microsoft.com/office/officeart/2005/8/layout/hProcess4"/>
    <dgm:cxn modelId="{DD19F846-C635-2741-92C0-530CFB2F25D7}" type="presParOf" srcId="{E5075839-91B5-7044-B058-6F21619ED097}" destId="{4C39AE1B-49F7-384A-800E-0657AFE406BB}" srcOrd="1" destOrd="0" presId="urn:microsoft.com/office/officeart/2005/8/layout/hProcess4"/>
    <dgm:cxn modelId="{DF0F93AA-01C4-EB4F-BCD3-45682B889ECC}" type="presParOf" srcId="{E5075839-91B5-7044-B058-6F21619ED097}" destId="{1AA61AE4-B7D7-E344-9826-9D64F8849257}" srcOrd="2" destOrd="0" presId="urn:microsoft.com/office/officeart/2005/8/layout/hProcess4"/>
    <dgm:cxn modelId="{CCB7E177-7CEC-854A-AF62-481291037EDD}" type="presParOf" srcId="{1AA61AE4-B7D7-E344-9826-9D64F8849257}" destId="{03FF4FCA-E73F-0D4E-979A-37EEDAE8D6FB}" srcOrd="0" destOrd="0" presId="urn:microsoft.com/office/officeart/2005/8/layout/hProcess4"/>
    <dgm:cxn modelId="{9057F65B-6365-9441-AA2A-A1B204F230D1}" type="presParOf" srcId="{03FF4FCA-E73F-0D4E-979A-37EEDAE8D6FB}" destId="{2FFED8AC-39D2-C54C-AC92-80C7D2153AE4}" srcOrd="0" destOrd="0" presId="urn:microsoft.com/office/officeart/2005/8/layout/hProcess4"/>
    <dgm:cxn modelId="{6CC1B13F-4BAD-B549-ABED-AB8C60718D0B}" type="presParOf" srcId="{03FF4FCA-E73F-0D4E-979A-37EEDAE8D6FB}" destId="{A8110EEC-AD82-434C-9290-A27EF621883E}" srcOrd="1" destOrd="0" presId="urn:microsoft.com/office/officeart/2005/8/layout/hProcess4"/>
    <dgm:cxn modelId="{93B6FC2B-5369-6442-BFD1-75010503F2BF}" type="presParOf" srcId="{03FF4FCA-E73F-0D4E-979A-37EEDAE8D6FB}" destId="{C217656A-0350-9442-A0D9-4712DFB72432}" srcOrd="2" destOrd="0" presId="urn:microsoft.com/office/officeart/2005/8/layout/hProcess4"/>
    <dgm:cxn modelId="{28CA183D-866F-8549-8B0E-63E2F53B4C0B}" type="presParOf" srcId="{03FF4FCA-E73F-0D4E-979A-37EEDAE8D6FB}" destId="{E3413BEC-7C9C-C04F-9631-99E62CA70244}" srcOrd="3" destOrd="0" presId="urn:microsoft.com/office/officeart/2005/8/layout/hProcess4"/>
    <dgm:cxn modelId="{DACC1296-51BA-D34F-AC6B-7CC4E81EA37B}" type="presParOf" srcId="{03FF4FCA-E73F-0D4E-979A-37EEDAE8D6FB}" destId="{E0F7F00A-30BA-B546-8E8A-FA8D4AE209E4}" srcOrd="4" destOrd="0" presId="urn:microsoft.com/office/officeart/2005/8/layout/hProcess4"/>
    <dgm:cxn modelId="{A403014E-F83E-2846-A88E-F12A7A7DD3EB}" type="presParOf" srcId="{1AA61AE4-B7D7-E344-9826-9D64F8849257}" destId="{379EEBE1-51F9-1646-B5B6-BC1E0819AB48}" srcOrd="1" destOrd="0" presId="urn:microsoft.com/office/officeart/2005/8/layout/hProcess4"/>
    <dgm:cxn modelId="{B589873E-406F-F949-BD2B-AF567731A91F}" type="presParOf" srcId="{1AA61AE4-B7D7-E344-9826-9D64F8849257}" destId="{78EA44FF-EF89-8248-95B2-C80BB7EF8FA7}" srcOrd="2" destOrd="0" presId="urn:microsoft.com/office/officeart/2005/8/layout/hProcess4"/>
    <dgm:cxn modelId="{62BF2648-4AF0-EE4E-8CBD-0CC5EB414FE8}" type="presParOf" srcId="{78EA44FF-EF89-8248-95B2-C80BB7EF8FA7}" destId="{44D1863D-F201-074C-B74F-4981905D6149}" srcOrd="0" destOrd="0" presId="urn:microsoft.com/office/officeart/2005/8/layout/hProcess4"/>
    <dgm:cxn modelId="{E1641178-B938-E945-944E-E2C00A883CB3}" type="presParOf" srcId="{78EA44FF-EF89-8248-95B2-C80BB7EF8FA7}" destId="{A7B9A3F5-0CD8-9344-8718-5D9C8D970C21}" srcOrd="1" destOrd="0" presId="urn:microsoft.com/office/officeart/2005/8/layout/hProcess4"/>
    <dgm:cxn modelId="{C6A71BE3-162E-9D45-B890-534E6F9AB66B}" type="presParOf" srcId="{78EA44FF-EF89-8248-95B2-C80BB7EF8FA7}" destId="{08DA2EE0-4142-7341-8D01-5F5CE72D9AD1}" srcOrd="2" destOrd="0" presId="urn:microsoft.com/office/officeart/2005/8/layout/hProcess4"/>
    <dgm:cxn modelId="{00C6D920-EC91-E442-A4B1-3273FFCE07AE}" type="presParOf" srcId="{78EA44FF-EF89-8248-95B2-C80BB7EF8FA7}" destId="{3E2ED394-5EF0-7445-9715-B775B3128571}" srcOrd="3" destOrd="0" presId="urn:microsoft.com/office/officeart/2005/8/layout/hProcess4"/>
    <dgm:cxn modelId="{68F5E478-842B-8F45-98DA-370FA441CFCC}" type="presParOf" srcId="{78EA44FF-EF89-8248-95B2-C80BB7EF8FA7}" destId="{5179691C-E4BB-7A44-908C-05EAF3039001}" srcOrd="4" destOrd="0" presId="urn:microsoft.com/office/officeart/2005/8/layout/hProcess4"/>
    <dgm:cxn modelId="{46B6B53B-2447-6746-95A3-D33658BEA372}" type="presParOf" srcId="{1AA61AE4-B7D7-E344-9826-9D64F8849257}" destId="{1037E3CE-7135-264D-82C3-7E2956D0F1DF}" srcOrd="3" destOrd="0" presId="urn:microsoft.com/office/officeart/2005/8/layout/hProcess4"/>
    <dgm:cxn modelId="{1CA9CECE-D5C6-D64F-BF60-6F2D118E445D}" type="presParOf" srcId="{1AA61AE4-B7D7-E344-9826-9D64F8849257}" destId="{3EF294AC-FB04-854B-8F3C-98E055F2836A}" srcOrd="4" destOrd="0" presId="urn:microsoft.com/office/officeart/2005/8/layout/hProcess4"/>
    <dgm:cxn modelId="{46C164AC-C08B-264A-AA7C-4E8C518ABFEB}" type="presParOf" srcId="{3EF294AC-FB04-854B-8F3C-98E055F2836A}" destId="{4867D926-EA8D-0A4B-AD69-4BAB211159CB}" srcOrd="0" destOrd="0" presId="urn:microsoft.com/office/officeart/2005/8/layout/hProcess4"/>
    <dgm:cxn modelId="{DBB9740F-E174-B74A-AEC6-C9D59F79B167}" type="presParOf" srcId="{3EF294AC-FB04-854B-8F3C-98E055F2836A}" destId="{27FFE134-25C8-4844-9149-DC9D8EBE9B0B}" srcOrd="1" destOrd="0" presId="urn:microsoft.com/office/officeart/2005/8/layout/hProcess4"/>
    <dgm:cxn modelId="{F7DF9C9A-F302-A54C-848E-946E69E573F4}" type="presParOf" srcId="{3EF294AC-FB04-854B-8F3C-98E055F2836A}" destId="{C49B987A-7BAE-914A-9001-15147BF265EA}" srcOrd="2" destOrd="0" presId="urn:microsoft.com/office/officeart/2005/8/layout/hProcess4"/>
    <dgm:cxn modelId="{CB0E142F-C4E7-9046-A6C7-49F3B4933F43}" type="presParOf" srcId="{3EF294AC-FB04-854B-8F3C-98E055F2836A}" destId="{B30C239E-E5D6-BC44-ACAB-C2E8B0678885}" srcOrd="3" destOrd="0" presId="urn:microsoft.com/office/officeart/2005/8/layout/hProcess4"/>
    <dgm:cxn modelId="{0D5882D2-EFA7-5642-8D1A-885BA7CED3B6}" type="presParOf" srcId="{3EF294AC-FB04-854B-8F3C-98E055F2836A}" destId="{621B83D0-C799-214F-8B89-D398FD3F1748}" srcOrd="4" destOrd="0" presId="urn:microsoft.com/office/officeart/2005/8/layout/hProcess4"/>
    <dgm:cxn modelId="{603F939B-545D-CE42-8126-CBA339E15553}" type="presParOf" srcId="{1AA61AE4-B7D7-E344-9826-9D64F8849257}" destId="{40716FB7-70DF-F447-9B02-C6F0E2E3363B}" srcOrd="5" destOrd="0" presId="urn:microsoft.com/office/officeart/2005/8/layout/hProcess4"/>
    <dgm:cxn modelId="{B11A9ECE-4143-E148-9DB7-D523C7F3BB0A}" type="presParOf" srcId="{1AA61AE4-B7D7-E344-9826-9D64F8849257}" destId="{341D3FDF-8E0F-E74D-A6DE-D35BEB89FEBF}" srcOrd="6" destOrd="0" presId="urn:microsoft.com/office/officeart/2005/8/layout/hProcess4"/>
    <dgm:cxn modelId="{52595533-068B-594A-93AF-44B6845948D8}" type="presParOf" srcId="{341D3FDF-8E0F-E74D-A6DE-D35BEB89FEBF}" destId="{BEDE2A24-B59C-9444-8C14-B09AFB77DAB3}" srcOrd="0" destOrd="0" presId="urn:microsoft.com/office/officeart/2005/8/layout/hProcess4"/>
    <dgm:cxn modelId="{F4372DE5-DBB1-604E-A5A7-D206B7B5A4C5}" type="presParOf" srcId="{341D3FDF-8E0F-E74D-A6DE-D35BEB89FEBF}" destId="{C36CB93B-7954-874E-B46F-76B89349002E}" srcOrd="1" destOrd="0" presId="urn:microsoft.com/office/officeart/2005/8/layout/hProcess4"/>
    <dgm:cxn modelId="{6C339C4E-8180-DA47-8576-B2E798226CC4}" type="presParOf" srcId="{341D3FDF-8E0F-E74D-A6DE-D35BEB89FEBF}" destId="{F171B5DB-4FAC-0D4F-B637-0B01D1DAF4EE}" srcOrd="2" destOrd="0" presId="urn:microsoft.com/office/officeart/2005/8/layout/hProcess4"/>
    <dgm:cxn modelId="{B0747E28-2C85-284B-B3C1-5CAA1694CCCA}" type="presParOf" srcId="{341D3FDF-8E0F-E74D-A6DE-D35BEB89FEBF}" destId="{C0F4225C-8C02-4340-AB5D-6F00F902940B}" srcOrd="3" destOrd="0" presId="urn:microsoft.com/office/officeart/2005/8/layout/hProcess4"/>
    <dgm:cxn modelId="{E0F0A43B-E219-6843-B9A4-C5D45FBF40B4}" type="presParOf" srcId="{341D3FDF-8E0F-E74D-A6DE-D35BEB89FEBF}" destId="{B5D8C511-A90B-CE47-932B-BA773FA5548C}" srcOrd="4" destOrd="0" presId="urn:microsoft.com/office/officeart/2005/8/layout/hProcess4"/>
    <dgm:cxn modelId="{68376542-907A-2A4D-9719-B089DC56E8B7}" type="presParOf" srcId="{1AA61AE4-B7D7-E344-9826-9D64F8849257}" destId="{A55C0A18-3D39-414F-AC03-D96CEE83E965}" srcOrd="7" destOrd="0" presId="urn:microsoft.com/office/officeart/2005/8/layout/hProcess4"/>
    <dgm:cxn modelId="{5F1A6B20-DEE1-3D4F-B058-53F403211B87}" type="presParOf" srcId="{1AA61AE4-B7D7-E344-9826-9D64F8849257}" destId="{6308A253-3EFB-7F44-9E77-9A50B1B236E8}" srcOrd="8" destOrd="0" presId="urn:microsoft.com/office/officeart/2005/8/layout/hProcess4"/>
    <dgm:cxn modelId="{DE202094-729F-B340-ADBE-3DEC57BADF9E}" type="presParOf" srcId="{6308A253-3EFB-7F44-9E77-9A50B1B236E8}" destId="{CA4C1F8C-EFD4-3E45-8CA4-5218C6C12FB8}" srcOrd="0" destOrd="0" presId="urn:microsoft.com/office/officeart/2005/8/layout/hProcess4"/>
    <dgm:cxn modelId="{B05FC30A-BE03-F44C-90E3-67F2533C5B19}" type="presParOf" srcId="{6308A253-3EFB-7F44-9E77-9A50B1B236E8}" destId="{A6B4410C-17AC-E142-A3BF-FEFAB39D95F6}" srcOrd="1" destOrd="0" presId="urn:microsoft.com/office/officeart/2005/8/layout/hProcess4"/>
    <dgm:cxn modelId="{F0E42846-FD98-9346-B37E-6AD408D6FE5C}" type="presParOf" srcId="{6308A253-3EFB-7F44-9E77-9A50B1B236E8}" destId="{9E86FE3A-8D64-9547-A2A5-0DDBB1C0C223}" srcOrd="2" destOrd="0" presId="urn:microsoft.com/office/officeart/2005/8/layout/hProcess4"/>
    <dgm:cxn modelId="{428983CD-ACEB-3447-A2C1-1F844D8092F5}" type="presParOf" srcId="{6308A253-3EFB-7F44-9E77-9A50B1B236E8}" destId="{761FD23A-F5FC-8040-A460-039F4DA5379B}" srcOrd="3" destOrd="0" presId="urn:microsoft.com/office/officeart/2005/8/layout/hProcess4"/>
    <dgm:cxn modelId="{665487B3-30FB-D441-83E4-27482DE141CC}" type="presParOf" srcId="{6308A253-3EFB-7F44-9E77-9A50B1B236E8}" destId="{21B1F597-6AF6-CA48-B7D8-86EBCE00FD9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110EEC-AD82-434C-9290-A27EF621883E}">
      <dsp:nvSpPr>
        <dsp:cNvPr id="0" name=""/>
        <dsp:cNvSpPr/>
      </dsp:nvSpPr>
      <dsp:spPr>
        <a:xfrm>
          <a:off x="4451"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网页抓取</a:t>
          </a:r>
        </a:p>
        <a:p>
          <a:pPr marL="171450" lvl="1" indent="-171450" algn="l" defTabSz="844550">
            <a:lnSpc>
              <a:spcPct val="90000"/>
            </a:lnSpc>
            <a:spcBef>
              <a:spcPct val="0"/>
            </a:spcBef>
            <a:spcAft>
              <a:spcPct val="15000"/>
            </a:spcAft>
            <a:buChar char="•"/>
          </a:pPr>
          <a:r>
            <a:rPr lang="zh-CN" altLang="en-US" sz="1900" kern="1200" dirty="0"/>
            <a:t>网页解析</a:t>
          </a:r>
        </a:p>
      </dsp:txBody>
      <dsp:txXfrm>
        <a:off x="29380" y="1451803"/>
        <a:ext cx="1263507" cy="801268"/>
      </dsp:txXfrm>
    </dsp:sp>
    <dsp:sp modelId="{379EEBE1-51F9-1646-B5B6-BC1E0819AB48}">
      <dsp:nvSpPr>
        <dsp:cNvPr id="0" name=""/>
        <dsp:cNvSpPr/>
      </dsp:nvSpPr>
      <dsp:spPr>
        <a:xfrm>
          <a:off x="738446" y="1670209"/>
          <a:ext cx="1470058" cy="1470058"/>
        </a:xfrm>
        <a:prstGeom prst="leftCircularArrow">
          <a:avLst>
            <a:gd name="adj1" fmla="val 3301"/>
            <a:gd name="adj2" fmla="val 407599"/>
            <a:gd name="adj3" fmla="val 2183110"/>
            <a:gd name="adj4" fmla="val 9024489"/>
            <a:gd name="adj5" fmla="val 3851"/>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413BEC-7C9C-C04F-9631-99E62CA70244}">
      <dsp:nvSpPr>
        <dsp:cNvPr id="0" name=""/>
        <dsp:cNvSpPr/>
      </dsp:nvSpPr>
      <dsp:spPr>
        <a:xfrm>
          <a:off x="296310" y="2278000"/>
          <a:ext cx="1167435" cy="46425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数据获取</a:t>
          </a:r>
        </a:p>
      </dsp:txBody>
      <dsp:txXfrm>
        <a:off x="309907" y="2291597"/>
        <a:ext cx="1140241" cy="437056"/>
      </dsp:txXfrm>
    </dsp:sp>
    <dsp:sp modelId="{A7B9A3F5-0CD8-9344-8718-5D9C8D970C21}">
      <dsp:nvSpPr>
        <dsp:cNvPr id="0" name=""/>
        <dsp:cNvSpPr/>
      </dsp:nvSpPr>
      <dsp:spPr>
        <a:xfrm>
          <a:off x="1694802"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中文分词</a:t>
          </a:r>
        </a:p>
      </dsp:txBody>
      <dsp:txXfrm>
        <a:off x="1719731" y="1683928"/>
        <a:ext cx="1263507" cy="801268"/>
      </dsp:txXfrm>
    </dsp:sp>
    <dsp:sp modelId="{1037E3CE-7135-264D-82C3-7E2956D0F1DF}">
      <dsp:nvSpPr>
        <dsp:cNvPr id="0" name=""/>
        <dsp:cNvSpPr/>
      </dsp:nvSpPr>
      <dsp:spPr>
        <a:xfrm>
          <a:off x="2417852" y="754259"/>
          <a:ext cx="1637877" cy="1637877"/>
        </a:xfrm>
        <a:prstGeom prst="circularArrow">
          <a:avLst>
            <a:gd name="adj1" fmla="val 2962"/>
            <a:gd name="adj2" fmla="val 362927"/>
            <a:gd name="adj3" fmla="val 19461562"/>
            <a:gd name="adj4" fmla="val 12575511"/>
            <a:gd name="adj5" fmla="val 3456"/>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2ED394-5EF0-7445-9715-B775B3128571}">
      <dsp:nvSpPr>
        <dsp:cNvPr id="0" name=""/>
        <dsp:cNvSpPr/>
      </dsp:nvSpPr>
      <dsp:spPr>
        <a:xfrm>
          <a:off x="1986661" y="1194748"/>
          <a:ext cx="1167435" cy="46425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数据处理</a:t>
          </a:r>
        </a:p>
      </dsp:txBody>
      <dsp:txXfrm>
        <a:off x="2000258" y="1208345"/>
        <a:ext cx="1140241" cy="437056"/>
      </dsp:txXfrm>
    </dsp:sp>
    <dsp:sp modelId="{27FFE134-25C8-4844-9149-DC9D8EBE9B0B}">
      <dsp:nvSpPr>
        <dsp:cNvPr id="0" name=""/>
        <dsp:cNvSpPr/>
      </dsp:nvSpPr>
      <dsp:spPr>
        <a:xfrm>
          <a:off x="3385152"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文本分类</a:t>
          </a:r>
        </a:p>
      </dsp:txBody>
      <dsp:txXfrm>
        <a:off x="3410081" y="1451803"/>
        <a:ext cx="1263507" cy="801268"/>
      </dsp:txXfrm>
    </dsp:sp>
    <dsp:sp modelId="{40716FB7-70DF-F447-9B02-C6F0E2E3363B}">
      <dsp:nvSpPr>
        <dsp:cNvPr id="0" name=""/>
        <dsp:cNvSpPr/>
      </dsp:nvSpPr>
      <dsp:spPr>
        <a:xfrm>
          <a:off x="4119147" y="1670209"/>
          <a:ext cx="1470058" cy="1470058"/>
        </a:xfrm>
        <a:prstGeom prst="leftCircularArrow">
          <a:avLst>
            <a:gd name="adj1" fmla="val 3301"/>
            <a:gd name="adj2" fmla="val 407599"/>
            <a:gd name="adj3" fmla="val 2183110"/>
            <a:gd name="adj4" fmla="val 9024489"/>
            <a:gd name="adj5" fmla="val 3851"/>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0C239E-E5D6-BC44-ACAB-C2E8B0678885}">
      <dsp:nvSpPr>
        <dsp:cNvPr id="0" name=""/>
        <dsp:cNvSpPr/>
      </dsp:nvSpPr>
      <dsp:spPr>
        <a:xfrm>
          <a:off x="3677011" y="2278000"/>
          <a:ext cx="1167435" cy="46425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文本分析</a:t>
          </a:r>
        </a:p>
      </dsp:txBody>
      <dsp:txXfrm>
        <a:off x="3690608" y="2291597"/>
        <a:ext cx="1140241" cy="437056"/>
      </dsp:txXfrm>
    </dsp:sp>
    <dsp:sp modelId="{C36CB93B-7954-874E-B46F-76B89349002E}">
      <dsp:nvSpPr>
        <dsp:cNvPr id="0" name=""/>
        <dsp:cNvSpPr/>
      </dsp:nvSpPr>
      <dsp:spPr>
        <a:xfrm>
          <a:off x="5075503"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t>文本索引</a:t>
          </a:r>
        </a:p>
        <a:p>
          <a:pPr marL="171450" lvl="1" indent="-171450" algn="l" defTabSz="844550">
            <a:lnSpc>
              <a:spcPct val="90000"/>
            </a:lnSpc>
            <a:spcBef>
              <a:spcPct val="0"/>
            </a:spcBef>
            <a:spcAft>
              <a:spcPct val="15000"/>
            </a:spcAft>
            <a:buChar char="•"/>
          </a:pPr>
          <a:r>
            <a:rPr lang="zh-CN" altLang="en-US" sz="1900" kern="1200" dirty="0"/>
            <a:t>搜索排序</a:t>
          </a:r>
        </a:p>
      </dsp:txBody>
      <dsp:txXfrm>
        <a:off x="5100432" y="1683928"/>
        <a:ext cx="1263507" cy="801268"/>
      </dsp:txXfrm>
    </dsp:sp>
    <dsp:sp modelId="{A55C0A18-3D39-414F-AC03-D96CEE83E965}">
      <dsp:nvSpPr>
        <dsp:cNvPr id="0" name=""/>
        <dsp:cNvSpPr/>
      </dsp:nvSpPr>
      <dsp:spPr>
        <a:xfrm>
          <a:off x="5798553" y="754259"/>
          <a:ext cx="1637877" cy="1637877"/>
        </a:xfrm>
        <a:prstGeom prst="circularArrow">
          <a:avLst>
            <a:gd name="adj1" fmla="val 2962"/>
            <a:gd name="adj2" fmla="val 362927"/>
            <a:gd name="adj3" fmla="val 19461562"/>
            <a:gd name="adj4" fmla="val 12575511"/>
            <a:gd name="adj5" fmla="val 3456"/>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F4225C-8C02-4340-AB5D-6F00F902940B}">
      <dsp:nvSpPr>
        <dsp:cNvPr id="0" name=""/>
        <dsp:cNvSpPr/>
      </dsp:nvSpPr>
      <dsp:spPr>
        <a:xfrm>
          <a:off x="5367362" y="1194748"/>
          <a:ext cx="1167435" cy="46425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文本检索</a:t>
          </a:r>
        </a:p>
      </dsp:txBody>
      <dsp:txXfrm>
        <a:off x="5380959" y="1208345"/>
        <a:ext cx="1140241" cy="437056"/>
      </dsp:txXfrm>
    </dsp:sp>
    <dsp:sp modelId="{A6B4410C-17AC-E142-A3BF-FEFAB39D95F6}">
      <dsp:nvSpPr>
        <dsp:cNvPr id="0" name=""/>
        <dsp:cNvSpPr/>
      </dsp:nvSpPr>
      <dsp:spPr>
        <a:xfrm>
          <a:off x="6765853" y="1426874"/>
          <a:ext cx="1313365" cy="1083251"/>
        </a:xfrm>
        <a:prstGeom prst="roundRect">
          <a:avLst>
            <a:gd name="adj" fmla="val 10000"/>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zh-CN" altLang="en-US" sz="1900" kern="1200" dirty="0">
              <a:solidFill>
                <a:schemeClr val="tx1"/>
              </a:solidFill>
            </a:rPr>
            <a:t>词云</a:t>
          </a:r>
        </a:p>
      </dsp:txBody>
      <dsp:txXfrm>
        <a:off x="6790782" y="1451803"/>
        <a:ext cx="1263507" cy="801268"/>
      </dsp:txXfrm>
    </dsp:sp>
    <dsp:sp modelId="{761FD23A-F5FC-8040-A460-039F4DA5379B}">
      <dsp:nvSpPr>
        <dsp:cNvPr id="0" name=""/>
        <dsp:cNvSpPr/>
      </dsp:nvSpPr>
      <dsp:spPr>
        <a:xfrm>
          <a:off x="7057712" y="2278000"/>
          <a:ext cx="1167435" cy="464250"/>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rPr>
            <a:t>文本可视化</a:t>
          </a:r>
        </a:p>
      </dsp:txBody>
      <dsp:txXfrm>
        <a:off x="7071309" y="2291597"/>
        <a:ext cx="1140241" cy="43705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t>2022/2/15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t>‹#›</a:t>
            </a:fld>
            <a:endParaRPr lang="zh-CN" altLang="en-US"/>
          </a:p>
        </p:txBody>
      </p:sp>
    </p:spTree>
    <p:extLst>
      <p:ext uri="{BB962C8B-B14F-4D97-AF65-F5344CB8AC3E}">
        <p14:creationId xmlns:p14="http://schemas.microsoft.com/office/powerpoint/2010/main" val="1365836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88870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
        <p:nvSpPr>
          <p:cNvPr id="7" name="矩形 6">
            <a:extLst>
              <a:ext uri="{FF2B5EF4-FFF2-40B4-BE49-F238E27FC236}">
                <a16:creationId xmlns:a16="http://schemas.microsoft.com/office/drawing/2014/main" id="{C3CF4CA7-7AAC-4C45-88E6-57EAF6DA16C9}"/>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Tree>
    <p:extLst>
      <p:ext uri="{BB962C8B-B14F-4D97-AF65-F5344CB8AC3E}">
        <p14:creationId xmlns:p14="http://schemas.microsoft.com/office/powerpoint/2010/main" val="815011272"/>
      </p:ext>
    </p:extLst>
  </p:cSld>
  <p:clrMapOvr>
    <a:masterClrMapping/>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105365753"/>
      </p:ext>
    </p:extLst>
  </p:cSld>
  <p:clrMapOvr>
    <a:masterClrMapping/>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619847810"/>
      </p:ext>
    </p:extLst>
  </p:cSld>
  <p:clrMapOvr>
    <a:masterClrMapping/>
  </p:clrMapOvr>
  <p:transition spd="slow">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6B1EA47-AA99-4F55-AEF3-3DA66267A0C2}"/>
              </a:ext>
            </a:extLst>
          </p:cNvPr>
          <p:cNvSpPr/>
          <p:nvPr userDrawn="1"/>
        </p:nvSpPr>
        <p:spPr>
          <a:xfrm>
            <a:off x="0" y="4835507"/>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4" name="图片 3">
            <a:extLst>
              <a:ext uri="{FF2B5EF4-FFF2-40B4-BE49-F238E27FC236}">
                <a16:creationId xmlns:a16="http://schemas.microsoft.com/office/drawing/2014/main" id="{B9470B42-93C0-4049-B9CB-A8EBAAC780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Tree>
    <p:extLst>
      <p:ext uri="{BB962C8B-B14F-4D97-AF65-F5344CB8AC3E}">
        <p14:creationId xmlns:p14="http://schemas.microsoft.com/office/powerpoint/2010/main" val="63937429"/>
      </p:ext>
    </p:extLst>
  </p:cSld>
  <p:clrMapOvr>
    <a:masterClrMapping/>
  </p:clrMapOvr>
  <p:transition spd="slow">
    <p:cover dir="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498872"/>
          </a:xfrm>
        </p:spPr>
        <p:txBody>
          <a:bodyPr>
            <a:no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57200" y="819150"/>
            <a:ext cx="8229600" cy="3937000"/>
          </a:xfrm>
        </p:spPr>
        <p:txBody>
          <a:bodyPr>
            <a:normAutofit/>
          </a:bodyPr>
          <a:lstStyle>
            <a:lvl1pPr>
              <a:defRPr sz="2000">
                <a:latin typeface="微软雅黑" panose="020B0503020204020204" pitchFamily="34" charset="-122"/>
                <a:ea typeface="微软雅黑" panose="020B0503020204020204" pitchFamily="34" charset="-122"/>
              </a:defRPr>
            </a:lvl1pPr>
            <a:lvl2pPr>
              <a:defRPr sz="18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400">
                <a:latin typeface="微软雅黑" panose="020B0503020204020204" pitchFamily="34" charset="-122"/>
                <a:ea typeface="微软雅黑" panose="020B0503020204020204" pitchFamily="34" charset="-122"/>
              </a:defRPr>
            </a:lvl4pPr>
            <a:lvl5pPr>
              <a:defRPr sz="14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椭圆 6">
            <a:extLst>
              <a:ext uri="{FF2B5EF4-FFF2-40B4-BE49-F238E27FC236}">
                <a16:creationId xmlns:a16="http://schemas.microsoft.com/office/drawing/2014/main" id="{0EDCEBCB-EE73-45D6-92CE-B2AE1D434CFB}"/>
              </a:ext>
            </a:extLst>
          </p:cNvPr>
          <p:cNvSpPr/>
          <p:nvPr userDrawn="1"/>
        </p:nvSpPr>
        <p:spPr>
          <a:xfrm>
            <a:off x="646880" y="26899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0677444"/>
      </p:ext>
    </p:extLst>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72218166"/>
      </p:ext>
    </p:extLst>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051850969"/>
      </p:ext>
    </p:extLst>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1134861265"/>
      </p:ext>
    </p:extLst>
  </p:cSld>
  <p:clrMapOvr>
    <a:masterClrMapping/>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2101343882"/>
      </p:ext>
    </p:extLst>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4293712181"/>
      </p:ext>
    </p:extLst>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217382833"/>
      </p:ext>
    </p:extLst>
  </p:cSld>
  <p:clrMapOvr>
    <a:masterClrMapping/>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EBC7A-FD02-486B-81B5-A845787C689C}" type="slidenum">
              <a:rPr lang="zh-CN" altLang="en-US" smtClean="0"/>
              <a:t>‹#›</a:t>
            </a:fld>
            <a:endParaRPr lang="zh-CN" altLang="en-US"/>
          </a:p>
        </p:txBody>
      </p:sp>
    </p:spTree>
    <p:extLst>
      <p:ext uri="{BB962C8B-B14F-4D97-AF65-F5344CB8AC3E}">
        <p14:creationId xmlns:p14="http://schemas.microsoft.com/office/powerpoint/2010/main" val="3634744713"/>
      </p:ext>
    </p:extLst>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73064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060450"/>
            <a:ext cx="8229600" cy="353417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1BEBC7A-FD02-486B-81B5-A845787C689C}" type="slidenum">
              <a:rPr lang="zh-CN" altLang="en-US" smtClean="0"/>
              <a:t>‹#›</a:t>
            </a:fld>
            <a:endParaRPr lang="zh-CN" altLang="en-US"/>
          </a:p>
        </p:txBody>
      </p:sp>
      <p:pic>
        <p:nvPicPr>
          <p:cNvPr id="7" name="图片 6">
            <a:extLst>
              <a:ext uri="{FF2B5EF4-FFF2-40B4-BE49-F238E27FC236}">
                <a16:creationId xmlns:a16="http://schemas.microsoft.com/office/drawing/2014/main" id="{341F63DC-E866-4077-8215-C471E38E7305}"/>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8085054" y="0"/>
            <a:ext cx="1064467" cy="963887"/>
          </a:xfrm>
          <a:prstGeom prst="rect">
            <a:avLst/>
          </a:prstGeom>
        </p:spPr>
      </p:pic>
      <p:sp>
        <p:nvSpPr>
          <p:cNvPr id="8" name="矩形 7">
            <a:extLst>
              <a:ext uri="{FF2B5EF4-FFF2-40B4-BE49-F238E27FC236}">
                <a16:creationId xmlns:a16="http://schemas.microsoft.com/office/drawing/2014/main" id="{3FFCFCD4-6DCF-4A23-AD20-AF62BB293DA8}"/>
              </a:ext>
            </a:extLst>
          </p:cNvPr>
          <p:cNvSpPr/>
          <p:nvPr userDrawn="1"/>
        </p:nvSpPr>
        <p:spPr>
          <a:xfrm>
            <a:off x="0" y="4838441"/>
            <a:ext cx="9144000" cy="307777"/>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9" name="灯片编号占位符 5">
            <a:extLst>
              <a:ext uri="{FF2B5EF4-FFF2-40B4-BE49-F238E27FC236}">
                <a16:creationId xmlns:a16="http://schemas.microsoft.com/office/drawing/2014/main" id="{EB133451-4163-4C06-B844-3C1EE95F8FCF}"/>
              </a:ext>
            </a:extLst>
          </p:cNvPr>
          <p:cNvSpPr txBox="1">
            <a:spLocks/>
          </p:cNvSpPr>
          <p:nvPr userDrawn="1"/>
        </p:nvSpPr>
        <p:spPr>
          <a:xfrm>
            <a:off x="8639175" y="4838441"/>
            <a:ext cx="457199" cy="273844"/>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BEBC7A-FD02-486B-81B5-A845787C689C}" type="slidenum">
              <a:rPr lang="zh-CN" altLang="en-US" sz="1600" smtClean="0">
                <a:solidFill>
                  <a:schemeClr val="bg1">
                    <a:lumMod val="95000"/>
                  </a:schemeClr>
                </a:solidFill>
              </a:rPr>
              <a:pPr/>
              <a:t>‹#›</a:t>
            </a:fld>
            <a:endParaRPr lang="zh-CN" altLang="en-US" sz="1600" dirty="0">
              <a:solidFill>
                <a:schemeClr val="bg1">
                  <a:lumMod val="95000"/>
                </a:schemeClr>
              </a:solidFill>
            </a:endParaRPr>
          </a:p>
        </p:txBody>
      </p:sp>
      <mc:AlternateContent xmlns:mc="http://schemas.openxmlformats.org/markup-compatibility/2006" xmlns:a14="http://schemas.microsoft.com/office/drawing/2010/main">
        <mc:Choice Requires="a14">
          <p:sp>
            <p:nvSpPr>
              <p:cNvPr id="10" name="矩形 9"/>
              <p:cNvSpPr/>
              <p:nvPr userDrawn="1"/>
            </p:nvSpPr>
            <p:spPr>
              <a:xfrm>
                <a:off x="-41276" y="4774168"/>
                <a:ext cx="3787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lumMod val="95000"/>
                            </a:schemeClr>
                          </a:solidFill>
                          <a:latin typeface="Cambria Math" panose="02040503050406030204" pitchFamily="18" charset="0"/>
                        </a:rPr>
                        <m:t>𝜋</m:t>
                      </m:r>
                    </m:oMath>
                  </m:oMathPara>
                </a14:m>
                <a:endParaRPr lang="zh-CN" altLang="en-US" dirty="0">
                  <a:solidFill>
                    <a:schemeClr val="bg1">
                      <a:lumMod val="95000"/>
                    </a:schemeClr>
                  </a:solidFill>
                </a:endParaRPr>
              </a:p>
            </p:txBody>
          </p:sp>
        </mc:Choice>
        <mc:Fallback xmlns="">
          <p:sp>
            <p:nvSpPr>
              <p:cNvPr id="10" name="矩形 9"/>
              <p:cNvSpPr>
                <a:spLocks noRot="1" noChangeAspect="1" noMove="1" noResize="1" noEditPoints="1" noAdjustHandles="1" noChangeArrowheads="1" noChangeShapeType="1" noTextEdit="1"/>
              </p:cNvSpPr>
              <p:nvPr userDrawn="1"/>
            </p:nvSpPr>
            <p:spPr>
              <a:xfrm>
                <a:off x="-41276" y="4774168"/>
                <a:ext cx="378757" cy="36933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9787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9" r:id="rId13"/>
  </p:sldLayoutIdLst>
  <p:transition spd="slow">
    <p:pull/>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mbria Math" panose="02040503050406030204"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w3.org/Protocols/rfc2616/rfc2616.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www.robotstxt.org/robotstxt.html"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www.robotstxt.org/robotstxt.html" TargetMode="Externa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hyperlink" Target="https://www.robotstxt.org/meta.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robotstxt.org/meta.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scrapy.org/en/latest/intro/install.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doc.scrapy.org/en/latest/intro/tutorial.html" TargetMode="External"/><Relationship Id="rId2" Type="http://schemas.openxmlformats.org/officeDocument/2006/relationships/hyperlink" Target="https://docs.scrapy.org/en/latest/" TargetMode="Externa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docs.scrapy.org/en/latest/intro/examples.htm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2059145"/>
            <a:ext cx="9144000" cy="854123"/>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sz="3600" dirty="0">
                <a:solidFill>
                  <a:schemeClr val="bg1"/>
                </a:solidFill>
                <a:latin typeface="微软雅黑" panose="020B0503020204020204" pitchFamily="34" charset="-122"/>
                <a:ea typeface="微软雅黑" panose="020B0503020204020204" pitchFamily="34" charset="-122"/>
              </a:rPr>
              <a:t>文本入门、文本采集</a:t>
            </a:r>
          </a:p>
        </p:txBody>
      </p:sp>
      <p:pic>
        <p:nvPicPr>
          <p:cNvPr id="103" name="Picture 2" descr="C:\Users\Administrator\Desktop\微立体创业计划\001.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2825941" y="158700"/>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891057" y="27073"/>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2349113" y="3309842"/>
            <a:ext cx="3919063" cy="409134"/>
          </a:xfrm>
          <a:prstGeom prst="roundRect">
            <a:avLst/>
          </a:prstGeom>
          <a:solidFill>
            <a:schemeClr val="tx1">
              <a:lumMod val="50000"/>
              <a:lumOff val="50000"/>
            </a:schemeClr>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r>
              <a:rPr lang="zh-CN" altLang="en-US" dirty="0">
                <a:latin typeface="微软雅黑" panose="020B0503020204020204" pitchFamily="34" charset="-122"/>
                <a:ea typeface="微软雅黑" panose="020B0503020204020204" pitchFamily="34" charset="-122"/>
              </a:rPr>
              <a:t>覃雄派</a:t>
            </a:r>
            <a:endParaRPr lang="mr-IN" altLang="zh-CN" dirty="0">
              <a:latin typeface="微软雅黑" panose="020B0503020204020204" pitchFamily="34" charset="-122"/>
              <a:ea typeface="微软雅黑" panose="020B0503020204020204" pitchFamily="34" charset="-122"/>
            </a:endParaRPr>
          </a:p>
        </p:txBody>
      </p:sp>
      <p:grpSp>
        <p:nvGrpSpPr>
          <p:cNvPr id="25" name="Group 91"/>
          <p:cNvGrpSpPr>
            <a:grpSpLocks/>
          </p:cNvGrpSpPr>
          <p:nvPr/>
        </p:nvGrpSpPr>
        <p:grpSpPr bwMode="auto">
          <a:xfrm>
            <a:off x="1822357" y="3309841"/>
            <a:ext cx="390552" cy="616758"/>
            <a:chOff x="936" y="1480"/>
            <a:chExt cx="1589" cy="2510"/>
          </a:xfrm>
        </p:grpSpPr>
        <p:grpSp>
          <p:nvGrpSpPr>
            <p:cNvPr id="26"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微软雅黑" panose="020B0503020204020204" pitchFamily="34" charset="-122"/>
                  <a:ea typeface="微软雅黑" panose="020B0503020204020204" pitchFamily="34"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微软雅黑" panose="020B0503020204020204" pitchFamily="34" charset="-122"/>
                  <a:ea typeface="微软雅黑" panose="020B0503020204020204" pitchFamily="34"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a:solidFill>
                    <a:srgbClr val="CA0098"/>
                  </a:solidFill>
                  <a:latin typeface="微软雅黑" panose="020B0503020204020204" pitchFamily="34" charset="-122"/>
                  <a:ea typeface="微软雅黑" panose="020B0503020204020204" pitchFamily="34" charset="-122"/>
                </a:endParaRPr>
              </a:p>
            </p:txBody>
          </p:sp>
        </p:grpSp>
        <p:grpSp>
          <p:nvGrpSpPr>
            <p:cNvPr id="27"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网页抓取系统：典型的抓取系统架构</a:t>
            </a:r>
          </a:p>
          <a:p>
            <a:endParaRPr kumimoji="1" lang="en-US"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373" y="1371604"/>
            <a:ext cx="6431253" cy="3292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任意多边形 4"/>
          <p:cNvSpPr/>
          <p:nvPr/>
        </p:nvSpPr>
        <p:spPr>
          <a:xfrm>
            <a:off x="5393226" y="2194195"/>
            <a:ext cx="1062117" cy="830766"/>
          </a:xfrm>
          <a:custGeom>
            <a:avLst/>
            <a:gdLst>
              <a:gd name="connsiteX0" fmla="*/ 1062117 w 1062117"/>
              <a:gd name="connsiteY0" fmla="*/ 738302 h 830766"/>
              <a:gd name="connsiteX1" fmla="*/ 170176 w 1062117"/>
              <a:gd name="connsiteY1" fmla="*/ 780011 h 830766"/>
              <a:gd name="connsiteX2" fmla="*/ 61090 w 1062117"/>
              <a:gd name="connsiteY2" fmla="*/ 125493 h 830766"/>
              <a:gd name="connsiteX3" fmla="*/ 872820 w 1062117"/>
              <a:gd name="connsiteY3" fmla="*/ 29241 h 830766"/>
              <a:gd name="connsiteX4" fmla="*/ 1026825 w 1062117"/>
              <a:gd name="connsiteY4" fmla="*/ 481628 h 830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117" h="830766">
                <a:moveTo>
                  <a:pt x="1062117" y="738302"/>
                </a:moveTo>
                <a:cubicBezTo>
                  <a:pt x="699565" y="810224"/>
                  <a:pt x="337014" y="882146"/>
                  <a:pt x="170176" y="780011"/>
                </a:cubicBezTo>
                <a:cubicBezTo>
                  <a:pt x="3338" y="677876"/>
                  <a:pt x="-56017" y="250621"/>
                  <a:pt x="61090" y="125493"/>
                </a:cubicBezTo>
                <a:cubicBezTo>
                  <a:pt x="178197" y="365"/>
                  <a:pt x="711864" y="-30115"/>
                  <a:pt x="872820" y="29241"/>
                </a:cubicBezTo>
                <a:cubicBezTo>
                  <a:pt x="1033776" y="88597"/>
                  <a:pt x="1030300" y="285112"/>
                  <a:pt x="1026825" y="481628"/>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459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网页抓取系统</a:t>
            </a:r>
            <a:endParaRPr lang="en-US" altLang="zh-CN" dirty="0"/>
          </a:p>
          <a:p>
            <a:pPr lvl="1"/>
            <a:r>
              <a:rPr lang="zh-CN" altLang="en-US" dirty="0"/>
              <a:t>抓取系统（抓取前端）</a:t>
            </a:r>
          </a:p>
          <a:p>
            <a:pPr lvl="2"/>
            <a:r>
              <a:rPr lang="zh-CN" altLang="en-US" dirty="0"/>
              <a:t>抓取</a:t>
            </a:r>
            <a:r>
              <a:rPr lang="en-US" altLang="zh-CN" dirty="0"/>
              <a:t>URL</a:t>
            </a:r>
            <a:r>
              <a:rPr lang="zh-CN" altLang="en-US" dirty="0"/>
              <a:t>并组装</a:t>
            </a:r>
            <a:r>
              <a:rPr lang="en-US" altLang="zh-CN" dirty="0"/>
              <a:t>plain-html</a:t>
            </a:r>
            <a:r>
              <a:rPr lang="zh-CN" altLang="en-US" dirty="0"/>
              <a:t>页面</a:t>
            </a:r>
          </a:p>
          <a:p>
            <a:pPr lvl="2"/>
            <a:r>
              <a:rPr lang="zh-CN" altLang="en-US" dirty="0"/>
              <a:t>压力控制</a:t>
            </a:r>
            <a:endParaRPr lang="en-US" altLang="zh-CN" dirty="0"/>
          </a:p>
          <a:p>
            <a:pPr lvl="2"/>
            <a:endParaRPr lang="zh-CN" altLang="en-US" dirty="0"/>
          </a:p>
          <a:p>
            <a:pPr lvl="1"/>
            <a:r>
              <a:rPr lang="zh-CN" altLang="en-US" dirty="0"/>
              <a:t>选取子系统（链接调度）</a:t>
            </a:r>
          </a:p>
          <a:p>
            <a:pPr lvl="2"/>
            <a:r>
              <a:rPr lang="zh-CN" altLang="en-US" dirty="0"/>
              <a:t>决策抓取的对象和顺序</a:t>
            </a:r>
            <a:endParaRPr lang="en-US" altLang="zh-CN" dirty="0"/>
          </a:p>
          <a:p>
            <a:pPr lvl="2"/>
            <a:endParaRPr lang="zh-CN" altLang="en-US" dirty="0"/>
          </a:p>
          <a:p>
            <a:pPr lvl="1"/>
            <a:r>
              <a:rPr lang="zh-CN" altLang="en-US" dirty="0"/>
              <a:t>过滤子系统（重复与低质量检测）</a:t>
            </a:r>
          </a:p>
          <a:p>
            <a:pPr lvl="2"/>
            <a:r>
              <a:rPr lang="zh-CN" altLang="en-US" dirty="0"/>
              <a:t>低价值</a:t>
            </a:r>
            <a:r>
              <a:rPr lang="en-US" altLang="zh-CN" dirty="0"/>
              <a:t>page/link</a:t>
            </a:r>
            <a:r>
              <a:rPr lang="zh-CN" altLang="en-US" dirty="0"/>
              <a:t>挖掘和控制</a:t>
            </a:r>
          </a:p>
          <a:p>
            <a:pPr lvl="2"/>
            <a:r>
              <a:rPr lang="zh-CN" altLang="en-US" dirty="0"/>
              <a:t>资源增长趋势、成本和效益估算</a:t>
            </a:r>
          </a:p>
          <a:p>
            <a:endParaRPr lang="zh-CN" altLang="en-US" dirty="0"/>
          </a:p>
          <a:p>
            <a:endParaRPr kumimoji="1" lang="en-US" altLang="zh-CN"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6648" y="1726130"/>
            <a:ext cx="4010921" cy="2053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4"/>
          <p:cNvSpPr/>
          <p:nvPr/>
        </p:nvSpPr>
        <p:spPr>
          <a:xfrm>
            <a:off x="6433037" y="2688656"/>
            <a:ext cx="1358613" cy="54222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297362" y="1652739"/>
            <a:ext cx="1420207" cy="9779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392210" y="1652739"/>
            <a:ext cx="1040827" cy="69622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58387BF6-082B-41BD-8F3B-22C152887816}"/>
              </a:ext>
            </a:extLst>
          </p:cNvPr>
          <p:cNvSpPr/>
          <p:nvPr/>
        </p:nvSpPr>
        <p:spPr>
          <a:xfrm>
            <a:off x="3799113" y="2311400"/>
            <a:ext cx="3497943" cy="342084"/>
          </a:xfrm>
          <a:custGeom>
            <a:avLst/>
            <a:gdLst>
              <a:gd name="connsiteX0" fmla="*/ 0 w 3497943"/>
              <a:gd name="connsiteY0" fmla="*/ 312057 h 342084"/>
              <a:gd name="connsiteX1" fmla="*/ 1197429 w 3497943"/>
              <a:gd name="connsiteY1" fmla="*/ 312057 h 342084"/>
              <a:gd name="connsiteX2" fmla="*/ 3497943 w 3497943"/>
              <a:gd name="connsiteY2" fmla="*/ 0 h 342084"/>
            </a:gdLst>
            <a:ahLst/>
            <a:cxnLst>
              <a:cxn ang="0">
                <a:pos x="connsiteX0" y="connsiteY0"/>
              </a:cxn>
              <a:cxn ang="0">
                <a:pos x="connsiteX1" y="connsiteY1"/>
              </a:cxn>
              <a:cxn ang="0">
                <a:pos x="connsiteX2" y="connsiteY2"/>
              </a:cxn>
            </a:cxnLst>
            <a:rect l="l" t="t" r="r" b="b"/>
            <a:pathLst>
              <a:path w="3497943" h="342084">
                <a:moveTo>
                  <a:pt x="0" y="312057"/>
                </a:moveTo>
                <a:cubicBezTo>
                  <a:pt x="307219" y="338061"/>
                  <a:pt x="614439" y="364066"/>
                  <a:pt x="1197429" y="312057"/>
                </a:cubicBezTo>
                <a:cubicBezTo>
                  <a:pt x="1780419" y="260048"/>
                  <a:pt x="2639181" y="130024"/>
                  <a:pt x="3497943" y="0"/>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01DBCB2-734C-4D23-965C-2F0EF7DF4E2F}"/>
              </a:ext>
            </a:extLst>
          </p:cNvPr>
          <p:cNvSpPr/>
          <p:nvPr/>
        </p:nvSpPr>
        <p:spPr>
          <a:xfrm>
            <a:off x="3552371" y="1284250"/>
            <a:ext cx="2848429" cy="1604213"/>
          </a:xfrm>
          <a:custGeom>
            <a:avLst/>
            <a:gdLst>
              <a:gd name="connsiteX0" fmla="*/ 0 w 2848429"/>
              <a:gd name="connsiteY0" fmla="*/ 29293 h 1604213"/>
              <a:gd name="connsiteX1" fmla="*/ 609600 w 2848429"/>
              <a:gd name="connsiteY1" fmla="*/ 112750 h 1604213"/>
              <a:gd name="connsiteX2" fmla="*/ 947058 w 2848429"/>
              <a:gd name="connsiteY2" fmla="*/ 940064 h 1604213"/>
              <a:gd name="connsiteX3" fmla="*/ 1966686 w 2848429"/>
              <a:gd name="connsiteY3" fmla="*/ 1535150 h 1604213"/>
              <a:gd name="connsiteX4" fmla="*/ 2848429 w 2848429"/>
              <a:gd name="connsiteY4" fmla="*/ 1567807 h 1604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29" h="1604213">
                <a:moveTo>
                  <a:pt x="0" y="29293"/>
                </a:moveTo>
                <a:cubicBezTo>
                  <a:pt x="225878" y="-4876"/>
                  <a:pt x="451757" y="-39045"/>
                  <a:pt x="609600" y="112750"/>
                </a:cubicBezTo>
                <a:cubicBezTo>
                  <a:pt x="767443" y="264545"/>
                  <a:pt x="720877" y="702997"/>
                  <a:pt x="947058" y="940064"/>
                </a:cubicBezTo>
                <a:cubicBezTo>
                  <a:pt x="1173239" y="1177131"/>
                  <a:pt x="1649791" y="1430526"/>
                  <a:pt x="1966686" y="1535150"/>
                </a:cubicBezTo>
                <a:cubicBezTo>
                  <a:pt x="2283581" y="1639774"/>
                  <a:pt x="2566005" y="1603790"/>
                  <a:pt x="2848429" y="1567807"/>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0B661B7-19F9-460C-B492-0198C72FD40D}"/>
              </a:ext>
            </a:extLst>
          </p:cNvPr>
          <p:cNvSpPr/>
          <p:nvPr/>
        </p:nvSpPr>
        <p:spPr>
          <a:xfrm>
            <a:off x="4731656" y="2336800"/>
            <a:ext cx="1355101" cy="1164638"/>
          </a:xfrm>
          <a:custGeom>
            <a:avLst/>
            <a:gdLst>
              <a:gd name="connsiteX0" fmla="*/ 0 w 1355101"/>
              <a:gd name="connsiteY0" fmla="*/ 1153885 h 1164638"/>
              <a:gd name="connsiteX1" fmla="*/ 874486 w 1355101"/>
              <a:gd name="connsiteY1" fmla="*/ 1052285 h 1164638"/>
              <a:gd name="connsiteX2" fmla="*/ 1295400 w 1355101"/>
              <a:gd name="connsiteY2" fmla="*/ 348343 h 1164638"/>
              <a:gd name="connsiteX3" fmla="*/ 1342572 w 1355101"/>
              <a:gd name="connsiteY3" fmla="*/ 0 h 1164638"/>
            </a:gdLst>
            <a:ahLst/>
            <a:cxnLst>
              <a:cxn ang="0">
                <a:pos x="connsiteX0" y="connsiteY0"/>
              </a:cxn>
              <a:cxn ang="0">
                <a:pos x="connsiteX1" y="connsiteY1"/>
              </a:cxn>
              <a:cxn ang="0">
                <a:pos x="connsiteX2" y="connsiteY2"/>
              </a:cxn>
              <a:cxn ang="0">
                <a:pos x="connsiteX3" y="connsiteY3"/>
              </a:cxn>
            </a:cxnLst>
            <a:rect l="l" t="t" r="r" b="b"/>
            <a:pathLst>
              <a:path w="1355101" h="1164638">
                <a:moveTo>
                  <a:pt x="0" y="1153885"/>
                </a:moveTo>
                <a:cubicBezTo>
                  <a:pt x="329293" y="1170213"/>
                  <a:pt x="658586" y="1186542"/>
                  <a:pt x="874486" y="1052285"/>
                </a:cubicBezTo>
                <a:cubicBezTo>
                  <a:pt x="1090386" y="918028"/>
                  <a:pt x="1217386" y="523724"/>
                  <a:pt x="1295400" y="348343"/>
                </a:cubicBezTo>
                <a:cubicBezTo>
                  <a:pt x="1373414" y="172962"/>
                  <a:pt x="1357993" y="86481"/>
                  <a:pt x="1342572" y="0"/>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058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38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抓取前端：互联网应用协议</a:t>
            </a:r>
            <a:endParaRPr lang="en-US" altLang="zh-CN" dirty="0"/>
          </a:p>
          <a:p>
            <a:r>
              <a:rPr lang="zh-CN" altLang="en-US" dirty="0"/>
              <a:t>万维网中的各种应用协议</a:t>
            </a:r>
            <a:endParaRPr lang="en-US" altLang="zh-CN" dirty="0"/>
          </a:p>
          <a:p>
            <a:pPr lvl="1"/>
            <a:r>
              <a:rPr lang="zh-CN" altLang="en-US" dirty="0">
                <a:solidFill>
                  <a:srgbClr val="C00000"/>
                </a:solidFill>
              </a:rPr>
              <a:t>超文本传输协议（</a:t>
            </a:r>
            <a:r>
              <a:rPr lang="en-US" altLang="zh-CN" dirty="0">
                <a:solidFill>
                  <a:srgbClr val="C00000"/>
                </a:solidFill>
              </a:rPr>
              <a:t>HTTP</a:t>
            </a:r>
            <a:r>
              <a:rPr lang="zh-CN" altLang="en-US" dirty="0">
                <a:solidFill>
                  <a:srgbClr val="C00000"/>
                </a:solidFill>
              </a:rPr>
              <a:t>）</a:t>
            </a:r>
          </a:p>
          <a:p>
            <a:pPr lvl="2"/>
            <a:r>
              <a:rPr lang="en-US" altLang="zh-CN" dirty="0">
                <a:hlinkClick r:id="rId2"/>
              </a:rPr>
              <a:t>http://www.w3.org/Protocols/rfc2616/rfc2616.html</a:t>
            </a:r>
            <a:r>
              <a:rPr lang="zh-CN" altLang="en-US" dirty="0"/>
              <a:t> </a:t>
            </a:r>
            <a:endParaRPr lang="en-US" altLang="zh-CN" dirty="0"/>
          </a:p>
          <a:p>
            <a:pPr lvl="1"/>
            <a:endParaRPr lang="en-US" altLang="zh-CN" dirty="0"/>
          </a:p>
          <a:p>
            <a:pPr lvl="1"/>
            <a:r>
              <a:rPr lang="zh-CN" altLang="en-US" dirty="0"/>
              <a:t>会话 </a:t>
            </a:r>
            <a:r>
              <a:rPr lang="en-US" altLang="zh-CN" dirty="0"/>
              <a:t>= request + response</a:t>
            </a:r>
          </a:p>
          <a:p>
            <a:pPr lvl="1"/>
            <a:r>
              <a:rPr lang="zh-CN" altLang="en-US" dirty="0"/>
              <a:t>格式 </a:t>
            </a:r>
            <a:r>
              <a:rPr lang="en-US" altLang="zh-CN" dirty="0"/>
              <a:t>= </a:t>
            </a:r>
            <a:r>
              <a:rPr lang="en-US" altLang="zh-CN" dirty="0" err="1"/>
              <a:t>header+body</a:t>
            </a:r>
            <a:endParaRPr lang="en-US" altLang="zh-CN" dirty="0"/>
          </a:p>
          <a:p>
            <a:pPr lvl="1"/>
            <a:r>
              <a:rPr lang="zh-CN" altLang="en-US" dirty="0"/>
              <a:t>工具 </a:t>
            </a:r>
            <a:r>
              <a:rPr lang="en-US" altLang="zh-CN" dirty="0"/>
              <a:t>= </a:t>
            </a:r>
            <a:r>
              <a:rPr lang="en-US" altLang="zh-CN" dirty="0" err="1"/>
              <a:t>wget</a:t>
            </a:r>
            <a:r>
              <a:rPr lang="zh-CN" altLang="en-US" dirty="0"/>
              <a:t>、</a:t>
            </a:r>
            <a:r>
              <a:rPr lang="en-US" altLang="zh-CN" dirty="0" err="1"/>
              <a:t>libcurl</a:t>
            </a:r>
            <a:r>
              <a:rPr lang="zh-CN" altLang="en-US" dirty="0"/>
              <a:t>、浏览器插件</a:t>
            </a:r>
          </a:p>
          <a:p>
            <a:pPr lvl="1"/>
            <a:r>
              <a:rPr lang="zh-CN" altLang="en-US" dirty="0"/>
              <a:t>方法 </a:t>
            </a:r>
            <a:r>
              <a:rPr lang="en-US" altLang="zh-CN" dirty="0"/>
              <a:t>= GET/HEAD/POST …</a:t>
            </a:r>
          </a:p>
          <a:p>
            <a:pPr lvl="1"/>
            <a:endParaRPr lang="en-US" altLang="zh-CN" dirty="0"/>
          </a:p>
          <a:p>
            <a:pPr lvl="1"/>
            <a:r>
              <a:rPr lang="zh-CN" altLang="en-US" dirty="0"/>
              <a:t>其他：</a:t>
            </a:r>
            <a:r>
              <a:rPr lang="en-US" altLang="zh-CN" dirty="0"/>
              <a:t>https</a:t>
            </a:r>
            <a:r>
              <a:rPr lang="zh-CN" altLang="en-US" dirty="0"/>
              <a:t>，</a:t>
            </a:r>
            <a:r>
              <a:rPr lang="en-US" altLang="zh-CN" dirty="0"/>
              <a:t>ftp</a:t>
            </a:r>
            <a:r>
              <a:rPr lang="zh-CN" altLang="en-US" dirty="0"/>
              <a:t>，</a:t>
            </a:r>
            <a:r>
              <a:rPr lang="en-US" altLang="zh-CN" dirty="0"/>
              <a:t>Usenet</a:t>
            </a:r>
            <a:r>
              <a:rPr lang="zh-CN" altLang="en-US" dirty="0"/>
              <a:t>，</a:t>
            </a:r>
            <a:r>
              <a:rPr lang="en-US" altLang="zh-CN" dirty="0"/>
              <a:t>email</a:t>
            </a:r>
            <a:endParaRPr lang="zh-CN" altLang="en-US" dirty="0"/>
          </a:p>
          <a:p>
            <a:endParaRPr kumimoji="1" lang="en-US" altLang="zh-CN" dirty="0"/>
          </a:p>
        </p:txBody>
      </p:sp>
      <p:pic>
        <p:nvPicPr>
          <p:cNvPr id="4" name="图片 3">
            <a:extLst>
              <a:ext uri="{FF2B5EF4-FFF2-40B4-BE49-F238E27FC236}">
                <a16:creationId xmlns:a16="http://schemas.microsoft.com/office/drawing/2014/main" id="{2EFA7182-3948-5A48-8025-D44890378FCE}"/>
              </a:ext>
            </a:extLst>
          </p:cNvPr>
          <p:cNvPicPr>
            <a:picLocks noChangeAspect="1"/>
          </p:cNvPicPr>
          <p:nvPr/>
        </p:nvPicPr>
        <p:blipFill>
          <a:blip r:embed="rId3"/>
          <a:stretch>
            <a:fillRect/>
          </a:stretch>
        </p:blipFill>
        <p:spPr>
          <a:xfrm>
            <a:off x="5114730" y="2406315"/>
            <a:ext cx="3775804" cy="1935697"/>
          </a:xfrm>
          <a:prstGeom prst="rect">
            <a:avLst/>
          </a:prstGeom>
        </p:spPr>
      </p:pic>
    </p:spTree>
    <p:extLst>
      <p:ext uri="{BB962C8B-B14F-4D97-AF65-F5344CB8AC3E}">
        <p14:creationId xmlns:p14="http://schemas.microsoft.com/office/powerpoint/2010/main" val="2635985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抓取前端：</a:t>
            </a:r>
            <a:r>
              <a:rPr lang="en-US" altLang="zh-CN" dirty="0"/>
              <a:t>HTTP</a:t>
            </a:r>
            <a:r>
              <a:rPr lang="zh-CN" altLang="en-US" dirty="0"/>
              <a:t>协议</a:t>
            </a:r>
            <a:endParaRPr lang="en-US" altLang="zh-CN" dirty="0"/>
          </a:p>
          <a:p>
            <a:r>
              <a:rPr lang="en-US" altLang="zh-CN" dirty="0"/>
              <a:t>HTTP</a:t>
            </a:r>
            <a:r>
              <a:rPr lang="zh-CN" altLang="en-US" dirty="0"/>
              <a:t>实现资源的订购和传送；其工作方式类似于快餐点单</a:t>
            </a:r>
          </a:p>
          <a:p>
            <a:pPr lvl="1"/>
            <a:r>
              <a:rPr lang="zh-CN" altLang="en-US" dirty="0"/>
              <a:t>请求</a:t>
            </a:r>
            <a:r>
              <a:rPr lang="en-US" altLang="zh-CN" dirty="0"/>
              <a:t>(request): </a:t>
            </a:r>
            <a:r>
              <a:rPr lang="zh-CN" altLang="en-US" dirty="0"/>
              <a:t>顾客向服务员提出请求</a:t>
            </a:r>
          </a:p>
          <a:p>
            <a:pPr lvl="1"/>
            <a:r>
              <a:rPr lang="zh-CN" altLang="en-US" dirty="0"/>
              <a:t>回复</a:t>
            </a:r>
            <a:r>
              <a:rPr lang="en-US" altLang="zh-CN" dirty="0"/>
              <a:t>(response):</a:t>
            </a:r>
            <a:r>
              <a:rPr lang="zh-CN" altLang="en-US" dirty="0"/>
              <a:t>服务员根据情况，回应顾客的请求</a:t>
            </a:r>
          </a:p>
          <a:p>
            <a:endParaRPr lang="zh-CN" altLang="en-US" dirty="0"/>
          </a:p>
          <a:p>
            <a:endParaRPr lang="en-US" altLang="zh-CN" dirty="0"/>
          </a:p>
          <a:p>
            <a:endParaRPr kumimoji="1" lang="en-US" altLang="zh-CN" dirty="0"/>
          </a:p>
        </p:txBody>
      </p:sp>
      <p:pic>
        <p:nvPicPr>
          <p:cNvPr id="4" name="Picture 2" descr="http://zezhi.qiniudn.com/wp-content/uploads/2014/06/ac0a38606014a5a97144e466c23430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764" y="2357176"/>
            <a:ext cx="5741713" cy="215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810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抓取前端：</a:t>
            </a:r>
            <a:r>
              <a:rPr lang="en-US" altLang="zh-CN" dirty="0"/>
              <a:t>HTTP</a:t>
            </a:r>
            <a:r>
              <a:rPr lang="zh-CN" altLang="en-US" dirty="0"/>
              <a:t>工作流程</a:t>
            </a:r>
            <a:endParaRPr lang="en-US" altLang="zh-CN" dirty="0"/>
          </a:p>
          <a:p>
            <a:pPr lvl="1">
              <a:lnSpc>
                <a:spcPct val="110000"/>
              </a:lnSpc>
            </a:pPr>
            <a:r>
              <a:rPr lang="zh-CN" altLang="en-US" dirty="0"/>
              <a:t>用户在浏览器中单击或输入某个超级链接，</a:t>
            </a:r>
            <a:r>
              <a:rPr lang="en-US" altLang="zh-CN" dirty="0"/>
              <a:t>HTTP</a:t>
            </a:r>
            <a:r>
              <a:rPr lang="zh-CN" altLang="en-US" dirty="0"/>
              <a:t>的工作开始</a:t>
            </a:r>
            <a:endParaRPr lang="en-US" altLang="zh-CN" dirty="0"/>
          </a:p>
          <a:p>
            <a:pPr lvl="1">
              <a:lnSpc>
                <a:spcPct val="110000"/>
              </a:lnSpc>
            </a:pPr>
            <a:r>
              <a:rPr lang="zh-CN" altLang="en-US" dirty="0"/>
              <a:t>一次</a:t>
            </a:r>
            <a:r>
              <a:rPr lang="en-US" altLang="zh-CN" dirty="0"/>
              <a:t>HTTP</a:t>
            </a:r>
            <a:r>
              <a:rPr lang="zh-CN" altLang="en-US" dirty="0"/>
              <a:t>操作称为一个事务，其工作过程分为四步：</a:t>
            </a:r>
            <a:endParaRPr lang="en-US" altLang="zh-CN" dirty="0"/>
          </a:p>
          <a:p>
            <a:pPr lvl="2">
              <a:lnSpc>
                <a:spcPct val="110000"/>
              </a:lnSpc>
            </a:pPr>
            <a:r>
              <a:rPr lang="zh-CN" altLang="en-US" dirty="0"/>
              <a:t>客户机与服务器</a:t>
            </a:r>
            <a:r>
              <a:rPr lang="zh-CN" altLang="en-US" b="1" dirty="0"/>
              <a:t>建立</a:t>
            </a:r>
            <a:r>
              <a:rPr lang="zh-CN" altLang="en-US" b="1" dirty="0">
                <a:solidFill>
                  <a:srgbClr val="C00000"/>
                </a:solidFill>
              </a:rPr>
              <a:t>连接</a:t>
            </a:r>
            <a:endParaRPr lang="en-US" altLang="zh-CN" b="1" dirty="0">
              <a:solidFill>
                <a:srgbClr val="C00000"/>
              </a:solidFill>
            </a:endParaRPr>
          </a:p>
          <a:p>
            <a:pPr lvl="2">
              <a:lnSpc>
                <a:spcPct val="110000"/>
              </a:lnSpc>
            </a:pPr>
            <a:r>
              <a:rPr lang="zh-CN" altLang="en-US" dirty="0"/>
              <a:t>客户机向服务器</a:t>
            </a:r>
            <a:r>
              <a:rPr lang="zh-CN" altLang="en-US" b="1" dirty="0"/>
              <a:t>发送</a:t>
            </a:r>
            <a:r>
              <a:rPr lang="zh-CN" altLang="en-US" b="1" dirty="0">
                <a:solidFill>
                  <a:srgbClr val="C00000"/>
                </a:solidFill>
              </a:rPr>
              <a:t>请求</a:t>
            </a:r>
            <a:r>
              <a:rPr lang="zh-CN" altLang="en-US" dirty="0"/>
              <a:t>，基本信息包括：</a:t>
            </a:r>
            <a:endParaRPr lang="en-US" altLang="zh-CN" dirty="0"/>
          </a:p>
          <a:p>
            <a:pPr lvl="3">
              <a:lnSpc>
                <a:spcPct val="110000"/>
              </a:lnSpc>
            </a:pPr>
            <a:r>
              <a:rPr lang="zh-CN" altLang="en-US" dirty="0"/>
              <a:t>统一资源标识符（</a:t>
            </a:r>
            <a:r>
              <a:rPr lang="en-US" altLang="zh-CN" dirty="0"/>
              <a:t>URL</a:t>
            </a:r>
            <a:r>
              <a:rPr lang="zh-CN" altLang="en-US" dirty="0"/>
              <a:t>）、协议版本号、</a:t>
            </a:r>
            <a:r>
              <a:rPr lang="en-US" altLang="zh-CN" dirty="0"/>
              <a:t>MIME</a:t>
            </a:r>
            <a:r>
              <a:rPr lang="zh-CN" altLang="en-US" dirty="0"/>
              <a:t>信息（请求修饰符、客户机信息等）</a:t>
            </a:r>
            <a:endParaRPr lang="en-US" altLang="zh-CN" dirty="0"/>
          </a:p>
          <a:p>
            <a:pPr lvl="2">
              <a:lnSpc>
                <a:spcPct val="110000"/>
              </a:lnSpc>
            </a:pPr>
            <a:r>
              <a:rPr lang="zh-CN" altLang="en-US" dirty="0"/>
              <a:t>服务器</a:t>
            </a:r>
            <a:r>
              <a:rPr lang="zh-CN" altLang="en-US" b="1" dirty="0">
                <a:solidFill>
                  <a:srgbClr val="C00000"/>
                </a:solidFill>
              </a:rPr>
              <a:t>响应</a:t>
            </a:r>
            <a:r>
              <a:rPr lang="zh-CN" altLang="en-US" dirty="0"/>
              <a:t>，基本信息包括：</a:t>
            </a:r>
            <a:endParaRPr lang="en-US" altLang="zh-CN" dirty="0"/>
          </a:p>
          <a:p>
            <a:pPr lvl="3">
              <a:lnSpc>
                <a:spcPct val="110000"/>
              </a:lnSpc>
            </a:pPr>
            <a:r>
              <a:rPr lang="zh-CN" altLang="en-US" dirty="0"/>
              <a:t>状态行（协议版本号、成功</a:t>
            </a:r>
            <a:r>
              <a:rPr lang="en-US" altLang="zh-CN" dirty="0"/>
              <a:t>/</a:t>
            </a:r>
            <a:r>
              <a:rPr lang="zh-CN" altLang="en-US" dirty="0"/>
              <a:t>错误代码</a:t>
            </a:r>
            <a:r>
              <a:rPr lang="en-US" altLang="zh-CN" dirty="0"/>
              <a:t>)</a:t>
            </a:r>
            <a:r>
              <a:rPr lang="zh-CN" altLang="en-US" dirty="0"/>
              <a:t>、</a:t>
            </a:r>
            <a:r>
              <a:rPr lang="en-US" altLang="zh-CN" dirty="0"/>
              <a:t>MIME</a:t>
            </a:r>
            <a:r>
              <a:rPr lang="zh-CN" altLang="en-US" dirty="0"/>
              <a:t>信息（服务器信息、实体信息等）</a:t>
            </a:r>
            <a:endParaRPr lang="en-US" altLang="zh-CN" dirty="0"/>
          </a:p>
          <a:p>
            <a:pPr lvl="2">
              <a:lnSpc>
                <a:spcPct val="110000"/>
              </a:lnSpc>
            </a:pPr>
            <a:r>
              <a:rPr lang="zh-CN" altLang="en-US" sz="1400" dirty="0"/>
              <a:t>客户端</a:t>
            </a:r>
            <a:r>
              <a:rPr lang="zh-CN" altLang="en-US" sz="1400" b="1" dirty="0">
                <a:solidFill>
                  <a:srgbClr val="C00000"/>
                </a:solidFill>
              </a:rPr>
              <a:t>接收信息</a:t>
            </a:r>
            <a:r>
              <a:rPr lang="zh-CN" altLang="en-US" sz="1400" dirty="0"/>
              <a:t>，通过浏览器显示在用户的显示屏上，断开连接释放资源</a:t>
            </a:r>
          </a:p>
          <a:p>
            <a:pPr lvl="1">
              <a:lnSpc>
                <a:spcPct val="110000"/>
              </a:lnSpc>
            </a:pPr>
            <a:r>
              <a:rPr lang="zh-CN" altLang="en-US" dirty="0"/>
              <a:t>上述过程任意一步出错</a:t>
            </a:r>
            <a:endParaRPr lang="en-US" altLang="zh-CN" dirty="0"/>
          </a:p>
          <a:p>
            <a:pPr lvl="2">
              <a:lnSpc>
                <a:spcPct val="110000"/>
              </a:lnSpc>
            </a:pPr>
            <a:r>
              <a:rPr lang="zh-CN" altLang="en-US" dirty="0"/>
              <a:t>错误信息将返回客户端并通过显示屏输出</a:t>
            </a:r>
          </a:p>
          <a:p>
            <a:endParaRPr kumimoji="1" lang="en-US" altLang="zh-CN" dirty="0"/>
          </a:p>
        </p:txBody>
      </p:sp>
    </p:spTree>
    <p:extLst>
      <p:ext uri="{BB962C8B-B14F-4D97-AF65-F5344CB8AC3E}">
        <p14:creationId xmlns:p14="http://schemas.microsoft.com/office/powerpoint/2010/main" val="46880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抓取前端：</a:t>
            </a:r>
            <a:r>
              <a:rPr lang="en-US" altLang="zh-CN" dirty="0"/>
              <a:t>HTTP</a:t>
            </a:r>
            <a:r>
              <a:rPr lang="zh-CN" altLang="en-US" dirty="0"/>
              <a:t>对话</a:t>
            </a:r>
            <a:endParaRPr lang="en-US" altLang="zh-CN" dirty="0"/>
          </a:p>
          <a:p>
            <a:r>
              <a:rPr lang="zh-CN" altLang="en-US" dirty="0"/>
              <a:t>一个典型的</a:t>
            </a:r>
            <a:r>
              <a:rPr lang="en-US" altLang="zh-CN" dirty="0"/>
              <a:t>HTTP</a:t>
            </a:r>
            <a:r>
              <a:rPr lang="zh-CN" altLang="en-US" dirty="0"/>
              <a:t>协议对话</a:t>
            </a:r>
            <a:endParaRPr kumimoji="1" lang="en-US" altLang="zh-CN" dirty="0"/>
          </a:p>
          <a:p>
            <a:endParaRPr kumimoji="1" lang="en-US" altLang="zh-CN" dirty="0"/>
          </a:p>
        </p:txBody>
      </p:sp>
      <p:sp>
        <p:nvSpPr>
          <p:cNvPr id="4" name="矩形 3"/>
          <p:cNvSpPr>
            <a:spLocks noChangeArrowheads="1"/>
          </p:cNvSpPr>
          <p:nvPr/>
        </p:nvSpPr>
        <p:spPr bwMode="auto">
          <a:xfrm>
            <a:off x="627749" y="1509323"/>
            <a:ext cx="6344840"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900" b="1" dirty="0">
                <a:latin typeface="Times New Roman" pitchFamily="18" charset="0"/>
                <a:cs typeface="Times New Roman" pitchFamily="18" charset="0"/>
              </a:rPr>
              <a:t>GET</a:t>
            </a:r>
            <a:r>
              <a:rPr lang="en-US" altLang="zh-CN" sz="900" dirty="0">
                <a:latin typeface="Times New Roman" pitchFamily="18" charset="0"/>
                <a:cs typeface="Times New Roman" pitchFamily="18" charset="0"/>
              </a:rPr>
              <a:t> / HTTP/1.1</a:t>
            </a:r>
          </a:p>
          <a:p>
            <a:pPr algn="l"/>
            <a:r>
              <a:rPr lang="en-US" altLang="zh-CN" sz="900" dirty="0">
                <a:latin typeface="Times New Roman" pitchFamily="18" charset="0"/>
                <a:cs typeface="Times New Roman" pitchFamily="18" charset="0"/>
              </a:rPr>
              <a:t>Host: www.abc.com</a:t>
            </a:r>
          </a:p>
          <a:p>
            <a:pPr algn="l"/>
            <a:r>
              <a:rPr lang="en-US" altLang="zh-CN" sz="900" b="1" dirty="0">
                <a:latin typeface="Times New Roman" pitchFamily="18" charset="0"/>
                <a:cs typeface="Times New Roman" pitchFamily="18" charset="0"/>
              </a:rPr>
              <a:t>User-Agent:</a:t>
            </a:r>
            <a:r>
              <a:rPr lang="en-US" altLang="zh-CN" sz="900" dirty="0">
                <a:latin typeface="Times New Roman" pitchFamily="18" charset="0"/>
                <a:cs typeface="Times New Roman" pitchFamily="18" charset="0"/>
              </a:rPr>
              <a:t> </a:t>
            </a:r>
            <a:r>
              <a:rPr lang="en-US" altLang="zh-CN" sz="900" dirty="0" err="1">
                <a:latin typeface="Times New Roman" pitchFamily="18" charset="0"/>
                <a:cs typeface="Times New Roman" pitchFamily="18" charset="0"/>
              </a:rPr>
              <a:t>Baiduspider</a:t>
            </a:r>
            <a:endParaRPr lang="en-US" altLang="zh-CN" sz="900" dirty="0">
              <a:latin typeface="Times New Roman" pitchFamily="18" charset="0"/>
              <a:cs typeface="Times New Roman" pitchFamily="18" charset="0"/>
            </a:endParaRPr>
          </a:p>
          <a:p>
            <a:pPr algn="l"/>
            <a:r>
              <a:rPr lang="en-US" altLang="zh-CN" sz="900" dirty="0">
                <a:latin typeface="Times New Roman" pitchFamily="18" charset="0"/>
                <a:cs typeface="Times New Roman" pitchFamily="18" charset="0"/>
              </a:rPr>
              <a:t>Accept: text/</a:t>
            </a:r>
            <a:r>
              <a:rPr lang="en-US" altLang="zh-CN" sz="900" dirty="0" err="1">
                <a:latin typeface="Times New Roman" pitchFamily="18" charset="0"/>
                <a:cs typeface="Times New Roman" pitchFamily="18" charset="0"/>
              </a:rPr>
              <a:t>html,application</a:t>
            </a:r>
            <a:r>
              <a:rPr lang="en-US" altLang="zh-CN" sz="900" dirty="0">
                <a:latin typeface="Times New Roman" pitchFamily="18" charset="0"/>
                <a:cs typeface="Times New Roman" pitchFamily="18" charset="0"/>
              </a:rPr>
              <a:t>/</a:t>
            </a:r>
            <a:r>
              <a:rPr lang="en-US" altLang="zh-CN" sz="900" dirty="0" err="1">
                <a:latin typeface="Times New Roman" pitchFamily="18" charset="0"/>
                <a:cs typeface="Times New Roman" pitchFamily="18" charset="0"/>
              </a:rPr>
              <a:t>xhtml+xml,application</a:t>
            </a:r>
            <a:r>
              <a:rPr lang="en-US" altLang="zh-CN" sz="900" dirty="0">
                <a:latin typeface="Times New Roman" pitchFamily="18" charset="0"/>
                <a:cs typeface="Times New Roman" pitchFamily="18" charset="0"/>
              </a:rPr>
              <a:t>/</a:t>
            </a:r>
            <a:r>
              <a:rPr lang="en-US" altLang="zh-CN" sz="900" dirty="0" err="1">
                <a:latin typeface="Times New Roman" pitchFamily="18" charset="0"/>
                <a:cs typeface="Times New Roman" pitchFamily="18" charset="0"/>
              </a:rPr>
              <a:t>xml;q</a:t>
            </a:r>
            <a:r>
              <a:rPr lang="en-US" altLang="zh-CN" sz="900" dirty="0">
                <a:latin typeface="Times New Roman" pitchFamily="18" charset="0"/>
                <a:cs typeface="Times New Roman" pitchFamily="18" charset="0"/>
              </a:rPr>
              <a:t>=0.9,*/*;q=0.8</a:t>
            </a:r>
          </a:p>
          <a:p>
            <a:pPr algn="l"/>
            <a:r>
              <a:rPr lang="en-US" altLang="zh-CN" sz="900" dirty="0">
                <a:latin typeface="Times New Roman" pitchFamily="18" charset="0"/>
                <a:cs typeface="Times New Roman" pitchFamily="18" charset="0"/>
              </a:rPr>
              <a:t>Accept-Language: </a:t>
            </a:r>
            <a:r>
              <a:rPr lang="en-US" altLang="zh-CN" sz="900" dirty="0" err="1">
                <a:latin typeface="Times New Roman" pitchFamily="18" charset="0"/>
                <a:cs typeface="Times New Roman" pitchFamily="18" charset="0"/>
              </a:rPr>
              <a:t>en-us,en;q</a:t>
            </a:r>
            <a:r>
              <a:rPr lang="en-US" altLang="zh-CN" sz="900" dirty="0">
                <a:latin typeface="Times New Roman" pitchFamily="18" charset="0"/>
                <a:cs typeface="Times New Roman" pitchFamily="18" charset="0"/>
              </a:rPr>
              <a:t>=0.5</a:t>
            </a:r>
          </a:p>
          <a:p>
            <a:pPr algn="l"/>
            <a:r>
              <a:rPr lang="en-US" altLang="zh-CN" sz="900" dirty="0">
                <a:latin typeface="Times New Roman" pitchFamily="18" charset="0"/>
                <a:cs typeface="Times New Roman" pitchFamily="18" charset="0"/>
              </a:rPr>
              <a:t>Accept-Encoding: </a:t>
            </a:r>
            <a:r>
              <a:rPr lang="en-US" altLang="zh-CN" sz="900" dirty="0" err="1">
                <a:latin typeface="Times New Roman" pitchFamily="18" charset="0"/>
                <a:cs typeface="Times New Roman" pitchFamily="18" charset="0"/>
              </a:rPr>
              <a:t>gzip,deflate</a:t>
            </a:r>
            <a:endParaRPr lang="en-US" altLang="zh-CN" sz="900" dirty="0">
              <a:latin typeface="Times New Roman" pitchFamily="18" charset="0"/>
              <a:cs typeface="Times New Roman" pitchFamily="18" charset="0"/>
            </a:endParaRPr>
          </a:p>
          <a:p>
            <a:pPr algn="l"/>
            <a:r>
              <a:rPr lang="en-US" altLang="zh-CN" sz="900" dirty="0">
                <a:latin typeface="Times New Roman" pitchFamily="18" charset="0"/>
                <a:cs typeface="Times New Roman" pitchFamily="18" charset="0"/>
              </a:rPr>
              <a:t>Accept-Charset: ISO-8859-1,utf-8;q=0.7,*;q=0.7</a:t>
            </a:r>
          </a:p>
          <a:p>
            <a:pPr algn="l"/>
            <a:r>
              <a:rPr lang="en-US" altLang="zh-CN" sz="900" b="1" dirty="0" err="1">
                <a:latin typeface="Times New Roman" pitchFamily="18" charset="0"/>
                <a:cs typeface="Times New Roman" pitchFamily="18" charset="0"/>
              </a:rPr>
              <a:t>Referer</a:t>
            </a:r>
            <a:r>
              <a:rPr lang="en-US" altLang="zh-CN" sz="900" b="1" dirty="0">
                <a:latin typeface="Times New Roman" pitchFamily="18" charset="0"/>
                <a:cs typeface="Times New Roman" pitchFamily="18" charset="0"/>
              </a:rPr>
              <a:t>: </a:t>
            </a:r>
            <a:r>
              <a:rPr lang="en-US" altLang="zh-CN" sz="900" dirty="0">
                <a:latin typeface="Times New Roman" pitchFamily="18" charset="0"/>
                <a:cs typeface="Times New Roman" pitchFamily="18" charset="0"/>
              </a:rPr>
              <a:t>http://www.baidu.com/s?wd=hello&amp;rsv_bp=0&amp;rsv_spt=3&amp;inputT=6828</a:t>
            </a:r>
          </a:p>
          <a:p>
            <a:pPr algn="l"/>
            <a:r>
              <a:rPr lang="en-US" altLang="zh-CN" sz="900" b="1" dirty="0">
                <a:latin typeface="Times New Roman" pitchFamily="18" charset="0"/>
                <a:cs typeface="Times New Roman" pitchFamily="18" charset="0"/>
              </a:rPr>
              <a:t>Cookie: </a:t>
            </a:r>
            <a:r>
              <a:rPr lang="en-US" altLang="zh-CN" sz="900" dirty="0">
                <a:latin typeface="Times New Roman" pitchFamily="18" charset="0"/>
                <a:cs typeface="Times New Roman" pitchFamily="18" charset="0"/>
              </a:rPr>
              <a:t>USERID=e39f70632f09c323dc64; MCITY=-131%3A</a:t>
            </a:r>
          </a:p>
          <a:p>
            <a:pPr algn="l"/>
            <a:r>
              <a:rPr lang="en-US" altLang="zh-CN" sz="900" b="1" dirty="0">
                <a:latin typeface="Times New Roman" pitchFamily="18" charset="0"/>
                <a:cs typeface="Times New Roman" pitchFamily="18" charset="0"/>
              </a:rPr>
              <a:t>Connection: keep-alive</a:t>
            </a:r>
          </a:p>
          <a:p>
            <a:pPr algn="l"/>
            <a:r>
              <a:rPr lang="en-US" altLang="zh-CN" sz="900" dirty="0">
                <a:latin typeface="Times New Roman" pitchFamily="18" charset="0"/>
                <a:cs typeface="Times New Roman" pitchFamily="18" charset="0"/>
              </a:rPr>
              <a:t>Keep-Alive: 115</a:t>
            </a:r>
          </a:p>
          <a:p>
            <a:pPr algn="l"/>
            <a:endParaRPr lang="en-US" altLang="zh-CN" sz="900" dirty="0">
              <a:latin typeface="Times New Roman" pitchFamily="18" charset="0"/>
              <a:cs typeface="Times New Roman" pitchFamily="18" charset="0"/>
            </a:endParaRPr>
          </a:p>
          <a:p>
            <a:pPr algn="l"/>
            <a:r>
              <a:rPr lang="en-US" altLang="zh-CN" sz="900" dirty="0">
                <a:latin typeface="Times New Roman" pitchFamily="18" charset="0"/>
                <a:cs typeface="Times New Roman" pitchFamily="18" charset="0"/>
              </a:rPr>
              <a:t>HTTP/1.1 </a:t>
            </a:r>
            <a:r>
              <a:rPr lang="en-US" altLang="zh-CN" sz="900" b="1" dirty="0">
                <a:latin typeface="Times New Roman" pitchFamily="18" charset="0"/>
                <a:cs typeface="Times New Roman" pitchFamily="18" charset="0"/>
              </a:rPr>
              <a:t>200 OK</a:t>
            </a:r>
          </a:p>
          <a:p>
            <a:pPr algn="l"/>
            <a:r>
              <a:rPr lang="en-US" altLang="zh-CN" sz="900" dirty="0">
                <a:latin typeface="Times New Roman" pitchFamily="18" charset="0"/>
                <a:cs typeface="Times New Roman" pitchFamily="18" charset="0"/>
              </a:rPr>
              <a:t>Date: Sun, 01 Apr 2012 01:46:00 GMT</a:t>
            </a:r>
          </a:p>
          <a:p>
            <a:pPr algn="l"/>
            <a:r>
              <a:rPr lang="en-US" altLang="zh-CN" sz="900" dirty="0">
                <a:latin typeface="Times New Roman" pitchFamily="18" charset="0"/>
                <a:cs typeface="Times New Roman" pitchFamily="18" charset="0"/>
              </a:rPr>
              <a:t>Server: Apache</a:t>
            </a:r>
          </a:p>
          <a:p>
            <a:pPr algn="l"/>
            <a:r>
              <a:rPr lang="en-US" altLang="zh-CN" sz="900" dirty="0">
                <a:latin typeface="Times New Roman" pitchFamily="18" charset="0"/>
                <a:cs typeface="Times New Roman" pitchFamily="18" charset="0"/>
              </a:rPr>
              <a:t>Content-Type: text/html; charset=utf-8</a:t>
            </a:r>
          </a:p>
          <a:p>
            <a:pPr algn="l"/>
            <a:r>
              <a:rPr lang="en-US" altLang="zh-CN" sz="900" dirty="0">
                <a:latin typeface="Times New Roman" pitchFamily="18" charset="0"/>
                <a:cs typeface="Times New Roman" pitchFamily="18" charset="0"/>
              </a:rPr>
              <a:t>Cache-Control: </a:t>
            </a:r>
            <a:r>
              <a:rPr lang="en-US" altLang="zh-CN" sz="900" b="1" dirty="0">
                <a:latin typeface="Times New Roman" pitchFamily="18" charset="0"/>
                <a:cs typeface="Times New Roman" pitchFamily="18" charset="0"/>
              </a:rPr>
              <a:t>max-age</a:t>
            </a:r>
            <a:r>
              <a:rPr lang="en-US" altLang="zh-CN" sz="900" dirty="0">
                <a:latin typeface="Times New Roman" pitchFamily="18" charset="0"/>
                <a:cs typeface="Times New Roman" pitchFamily="18" charset="0"/>
              </a:rPr>
              <a:t>=315360000</a:t>
            </a:r>
          </a:p>
          <a:p>
            <a:pPr algn="l"/>
            <a:r>
              <a:rPr lang="en-US" altLang="zh-CN" sz="900" b="1" dirty="0">
                <a:latin typeface="Times New Roman" pitchFamily="18" charset="0"/>
                <a:cs typeface="Times New Roman" pitchFamily="18" charset="0"/>
              </a:rPr>
              <a:t>Expires:</a:t>
            </a:r>
            <a:r>
              <a:rPr lang="en-US" altLang="zh-CN" sz="900" dirty="0">
                <a:latin typeface="Times New Roman" pitchFamily="18" charset="0"/>
                <a:cs typeface="Times New Roman" pitchFamily="18" charset="0"/>
              </a:rPr>
              <a:t> Wed, 30 Mar 2022 01:46:00 GMT</a:t>
            </a:r>
          </a:p>
          <a:p>
            <a:pPr algn="l"/>
            <a:r>
              <a:rPr lang="en-US" altLang="zh-CN" sz="900" b="1" dirty="0">
                <a:latin typeface="Times New Roman" pitchFamily="18" charset="0"/>
                <a:cs typeface="Times New Roman" pitchFamily="18" charset="0"/>
              </a:rPr>
              <a:t>Last-Modified:</a:t>
            </a:r>
            <a:r>
              <a:rPr lang="en-US" altLang="zh-CN" sz="900" dirty="0">
                <a:latin typeface="Times New Roman" pitchFamily="18" charset="0"/>
                <a:cs typeface="Times New Roman" pitchFamily="18" charset="0"/>
              </a:rPr>
              <a:t> Thu, 28 Sep 2006 03:50:43 GMT</a:t>
            </a:r>
          </a:p>
          <a:p>
            <a:pPr algn="l"/>
            <a:r>
              <a:rPr lang="en-US" altLang="zh-CN" sz="900" b="1" dirty="0" err="1">
                <a:latin typeface="Times New Roman" pitchFamily="18" charset="0"/>
                <a:cs typeface="Times New Roman" pitchFamily="18" charset="0"/>
              </a:rPr>
              <a:t>Etag</a:t>
            </a:r>
            <a:r>
              <a:rPr lang="en-US" altLang="zh-CN" sz="900" b="1" dirty="0">
                <a:latin typeface="Times New Roman" pitchFamily="18" charset="0"/>
                <a:cs typeface="Times New Roman" pitchFamily="18" charset="0"/>
              </a:rPr>
              <a:t>:</a:t>
            </a:r>
            <a:r>
              <a:rPr lang="en-US" altLang="zh-CN" sz="900" dirty="0">
                <a:latin typeface="Times New Roman" pitchFamily="18" charset="0"/>
                <a:cs typeface="Times New Roman" pitchFamily="18" charset="0"/>
              </a:rPr>
              <a:t> "1d40226-0-451b4693"</a:t>
            </a:r>
          </a:p>
          <a:p>
            <a:pPr algn="l"/>
            <a:r>
              <a:rPr lang="en-US" altLang="zh-CN" sz="900" dirty="0">
                <a:latin typeface="Times New Roman" pitchFamily="18" charset="0"/>
                <a:cs typeface="Times New Roman" pitchFamily="18" charset="0"/>
              </a:rPr>
              <a:t>Accept-Ranges: bytes</a:t>
            </a:r>
          </a:p>
          <a:p>
            <a:pPr algn="l"/>
            <a:r>
              <a:rPr lang="en-US" altLang="zh-CN" sz="900" b="1" dirty="0">
                <a:latin typeface="Times New Roman" pitchFamily="18" charset="0"/>
                <a:cs typeface="Times New Roman" pitchFamily="18" charset="0"/>
              </a:rPr>
              <a:t>Content-Length:</a:t>
            </a:r>
            <a:r>
              <a:rPr lang="en-US" altLang="zh-CN" sz="900" dirty="0">
                <a:latin typeface="Times New Roman" pitchFamily="18" charset="0"/>
                <a:cs typeface="Times New Roman" pitchFamily="18" charset="0"/>
              </a:rPr>
              <a:t> 34315</a:t>
            </a:r>
          </a:p>
          <a:p>
            <a:pPr algn="l"/>
            <a:r>
              <a:rPr lang="en-US" altLang="zh-CN" sz="900" dirty="0">
                <a:latin typeface="Times New Roman" pitchFamily="18" charset="0"/>
                <a:cs typeface="Times New Roman" pitchFamily="18" charset="0"/>
              </a:rPr>
              <a:t>Connection: Keep-Alive</a:t>
            </a:r>
          </a:p>
        </p:txBody>
      </p:sp>
      <p:sp>
        <p:nvSpPr>
          <p:cNvPr id="5" name="右大括号 4"/>
          <p:cNvSpPr/>
          <p:nvPr/>
        </p:nvSpPr>
        <p:spPr>
          <a:xfrm>
            <a:off x="4491028" y="1509323"/>
            <a:ext cx="270030" cy="1310522"/>
          </a:xfrm>
          <a:prstGeom prst="rightBrace">
            <a:avLst/>
          </a:prstGeom>
          <a:ln>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350"/>
          </a:p>
        </p:txBody>
      </p:sp>
      <p:sp>
        <p:nvSpPr>
          <p:cNvPr id="6" name="右大括号 5"/>
          <p:cNvSpPr/>
          <p:nvPr/>
        </p:nvSpPr>
        <p:spPr>
          <a:xfrm>
            <a:off x="4499670" y="3028680"/>
            <a:ext cx="270030" cy="1627369"/>
          </a:xfrm>
          <a:prstGeom prst="rightBrace">
            <a:avLst/>
          </a:prstGeom>
          <a:ln>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1350"/>
          </a:p>
        </p:txBody>
      </p:sp>
      <p:sp>
        <p:nvSpPr>
          <p:cNvPr id="7" name="TextBox 10"/>
          <p:cNvSpPr txBox="1"/>
          <p:nvPr/>
        </p:nvSpPr>
        <p:spPr>
          <a:xfrm>
            <a:off x="4977082" y="3661728"/>
            <a:ext cx="1188132" cy="369332"/>
          </a:xfrm>
          <a:prstGeom prst="rect">
            <a:avLst/>
          </a:prstGeom>
          <a:noFill/>
        </p:spPr>
        <p:txBody>
          <a:bodyPr wrap="square" rtlCol="0">
            <a:spAutoFit/>
          </a:bodyPr>
          <a:lstStyle/>
          <a:p>
            <a:r>
              <a:rPr lang="zh-CN" altLang="en-US" dirty="0">
                <a:latin typeface="楷体" pitchFamily="49" charset="-122"/>
                <a:ea typeface="楷体" pitchFamily="49" charset="-122"/>
              </a:rPr>
              <a:t>接受应答</a:t>
            </a:r>
          </a:p>
        </p:txBody>
      </p:sp>
      <p:sp>
        <p:nvSpPr>
          <p:cNvPr id="8" name="矩形 7">
            <a:extLst>
              <a:ext uri="{FF2B5EF4-FFF2-40B4-BE49-F238E27FC236}">
                <a16:creationId xmlns:a16="http://schemas.microsoft.com/office/drawing/2014/main" id="{BC8FDE02-FD56-E641-A49E-E0CF538CF2FE}"/>
              </a:ext>
            </a:extLst>
          </p:cNvPr>
          <p:cNvSpPr/>
          <p:nvPr/>
        </p:nvSpPr>
        <p:spPr>
          <a:xfrm>
            <a:off x="5798041" y="2409136"/>
            <a:ext cx="3025117" cy="1200329"/>
          </a:xfrm>
          <a:prstGeom prst="rect">
            <a:avLst/>
          </a:prstGeom>
          <a:solidFill>
            <a:schemeClr val="accent3">
              <a:lumMod val="20000"/>
              <a:lumOff val="80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200" dirty="0">
                <a:solidFill>
                  <a:srgbClr val="A626A4"/>
                </a:solidFill>
                <a:latin typeface="Source Code Pro"/>
                <a:ea typeface="Microsoft YaHei" panose="020B0503020204020204" pitchFamily="34" charset="-122"/>
              </a:rPr>
              <a:t>import</a:t>
            </a:r>
            <a:r>
              <a:rPr lang="en-US" altLang="zh-CN" sz="1200" dirty="0">
                <a:solidFill>
                  <a:srgbClr val="383A42"/>
                </a:solidFill>
                <a:latin typeface="Source Code Pro"/>
                <a:ea typeface="Microsoft YaHei" panose="020B0503020204020204" pitchFamily="34" charset="-122"/>
              </a:rPr>
              <a:t> </a:t>
            </a:r>
            <a:r>
              <a:rPr lang="en-US" altLang="zh-CN" sz="1200" dirty="0" err="1">
                <a:solidFill>
                  <a:srgbClr val="383A42"/>
                </a:solidFill>
                <a:latin typeface="Source Code Pro"/>
                <a:ea typeface="Microsoft YaHei" panose="020B0503020204020204" pitchFamily="34" charset="-122"/>
              </a:rPr>
              <a:t>urllib.request</a:t>
            </a:r>
            <a:endParaRPr lang="en-US" altLang="zh-CN" sz="1200" dirty="0">
              <a:solidFill>
                <a:srgbClr val="383A42"/>
              </a:solidFill>
              <a:latin typeface="Source Code Pro"/>
              <a:ea typeface="Microsoft YaHei" panose="020B0503020204020204" pitchFamily="34" charset="-122"/>
            </a:endParaRPr>
          </a:p>
          <a:p>
            <a:r>
              <a:rPr lang="en-US" altLang="zh-CN" sz="1200" dirty="0" err="1">
                <a:solidFill>
                  <a:srgbClr val="383A42"/>
                </a:solidFill>
                <a:latin typeface="Source Code Pro"/>
                <a:ea typeface="Microsoft YaHei" panose="020B0503020204020204" pitchFamily="34" charset="-122"/>
              </a:rPr>
              <a:t>url</a:t>
            </a:r>
            <a:r>
              <a:rPr lang="en-US" altLang="zh-CN" sz="1200" dirty="0">
                <a:solidFill>
                  <a:srgbClr val="383A42"/>
                </a:solidFill>
                <a:latin typeface="Source Code Pro"/>
                <a:ea typeface="Microsoft YaHei" panose="020B0503020204020204" pitchFamily="34" charset="-122"/>
              </a:rPr>
              <a:t> = </a:t>
            </a:r>
            <a:r>
              <a:rPr lang="en-US" altLang="zh-CN" sz="1200" dirty="0" err="1">
                <a:solidFill>
                  <a:srgbClr val="50A14F"/>
                </a:solidFill>
                <a:latin typeface="Source Code Pro"/>
                <a:ea typeface="Microsoft YaHei" panose="020B0503020204020204" pitchFamily="34" charset="-122"/>
              </a:rPr>
              <a:t>r'http</a:t>
            </a:r>
            <a:r>
              <a:rPr lang="en-US" altLang="zh-CN" sz="1200" dirty="0">
                <a:solidFill>
                  <a:srgbClr val="50A14F"/>
                </a:solidFill>
                <a:latin typeface="Source Code Pro"/>
                <a:ea typeface="Microsoft YaHei" panose="020B0503020204020204" pitchFamily="34" charset="-122"/>
              </a:rPr>
              <a:t>://</a:t>
            </a:r>
            <a:r>
              <a:rPr lang="en-US" altLang="zh-CN" sz="1200" dirty="0" err="1">
                <a:solidFill>
                  <a:srgbClr val="50A14F"/>
                </a:solidFill>
                <a:latin typeface="Source Code Pro"/>
                <a:ea typeface="Microsoft YaHei" panose="020B0503020204020204" pitchFamily="34" charset="-122"/>
              </a:rPr>
              <a:t>www.baidu.com</a:t>
            </a:r>
            <a:r>
              <a:rPr lang="en-US" altLang="zh-CN" sz="1200" dirty="0">
                <a:solidFill>
                  <a:srgbClr val="50A14F"/>
                </a:solidFill>
                <a:latin typeface="Source Code Pro"/>
                <a:ea typeface="Microsoft YaHei" panose="020B0503020204020204" pitchFamily="34" charset="-122"/>
              </a:rPr>
              <a:t>'</a:t>
            </a:r>
            <a:endParaRPr lang="en-US" altLang="zh-CN" sz="1200" dirty="0">
              <a:solidFill>
                <a:srgbClr val="383A42"/>
              </a:solidFill>
              <a:latin typeface="Source Code Pro"/>
              <a:ea typeface="Microsoft YaHei" panose="020B0503020204020204" pitchFamily="34" charset="-122"/>
            </a:endParaRPr>
          </a:p>
          <a:p>
            <a:r>
              <a:rPr lang="en-US" altLang="zh-CN" sz="1200" dirty="0">
                <a:solidFill>
                  <a:srgbClr val="383A42"/>
                </a:solidFill>
                <a:latin typeface="Source Code Pro"/>
                <a:ea typeface="Microsoft YaHei" panose="020B0503020204020204" pitchFamily="34" charset="-122"/>
              </a:rPr>
              <a:t>res = </a:t>
            </a:r>
            <a:r>
              <a:rPr lang="en-US" altLang="zh-CN" sz="1200" dirty="0" err="1">
                <a:solidFill>
                  <a:srgbClr val="383A42"/>
                </a:solidFill>
                <a:latin typeface="Source Code Pro"/>
                <a:ea typeface="Microsoft YaHei" panose="020B0503020204020204" pitchFamily="34" charset="-122"/>
              </a:rPr>
              <a:t>urllib.request.urlopen</a:t>
            </a:r>
            <a:r>
              <a:rPr lang="en-US" altLang="zh-CN" sz="1200" dirty="0">
                <a:solidFill>
                  <a:srgbClr val="383A42"/>
                </a:solidFill>
                <a:latin typeface="Source Code Pro"/>
                <a:ea typeface="Microsoft YaHei" panose="020B0503020204020204" pitchFamily="34" charset="-122"/>
              </a:rPr>
              <a:t>(</a:t>
            </a:r>
            <a:r>
              <a:rPr lang="en-US" altLang="zh-CN" sz="1200" dirty="0" err="1">
                <a:solidFill>
                  <a:srgbClr val="383A42"/>
                </a:solidFill>
                <a:latin typeface="Source Code Pro"/>
                <a:ea typeface="Microsoft YaHei" panose="020B0503020204020204" pitchFamily="34" charset="-122"/>
              </a:rPr>
              <a:t>url</a:t>
            </a:r>
            <a:r>
              <a:rPr lang="en-US" altLang="zh-CN" sz="1200" dirty="0">
                <a:solidFill>
                  <a:srgbClr val="383A42"/>
                </a:solidFill>
                <a:latin typeface="Source Code Pro"/>
                <a:ea typeface="Microsoft YaHei" panose="020B0503020204020204" pitchFamily="34" charset="-122"/>
              </a:rPr>
              <a:t>)</a:t>
            </a:r>
          </a:p>
          <a:p>
            <a:r>
              <a:rPr lang="en-US" altLang="zh-CN" sz="1200" dirty="0">
                <a:solidFill>
                  <a:srgbClr val="383A42"/>
                </a:solidFill>
                <a:latin typeface="Source Code Pro"/>
                <a:ea typeface="Microsoft YaHei" panose="020B0503020204020204" pitchFamily="34" charset="-122"/>
              </a:rPr>
              <a:t>html = </a:t>
            </a:r>
            <a:r>
              <a:rPr lang="en-US" altLang="zh-CN" sz="1200" dirty="0" err="1">
                <a:solidFill>
                  <a:srgbClr val="383A42"/>
                </a:solidFill>
                <a:latin typeface="Source Code Pro"/>
                <a:ea typeface="Microsoft YaHei" panose="020B0503020204020204" pitchFamily="34" charset="-122"/>
              </a:rPr>
              <a:t>res.read</a:t>
            </a:r>
            <a:r>
              <a:rPr lang="en-US" altLang="zh-CN" sz="1200" dirty="0">
                <a:solidFill>
                  <a:srgbClr val="383A42"/>
                </a:solidFill>
                <a:latin typeface="Source Code Pro"/>
                <a:ea typeface="Microsoft YaHei" panose="020B0503020204020204" pitchFamily="34" charset="-122"/>
              </a:rPr>
              <a:t>().decode(</a:t>
            </a:r>
            <a:r>
              <a:rPr lang="en-US" altLang="zh-CN" sz="1200" dirty="0">
                <a:solidFill>
                  <a:srgbClr val="50A14F"/>
                </a:solidFill>
                <a:latin typeface="Source Code Pro"/>
                <a:ea typeface="Microsoft YaHei" panose="020B0503020204020204" pitchFamily="34" charset="-122"/>
              </a:rPr>
              <a:t>'utf-8’</a:t>
            </a:r>
            <a:r>
              <a:rPr lang="en-US" altLang="zh-CN" sz="1200" dirty="0">
                <a:solidFill>
                  <a:srgbClr val="383A42"/>
                </a:solidFill>
                <a:latin typeface="Source Code Pro"/>
                <a:ea typeface="Microsoft YaHei" panose="020B0503020204020204" pitchFamily="34" charset="-122"/>
              </a:rPr>
              <a:t>)</a:t>
            </a:r>
          </a:p>
          <a:p>
            <a:endParaRPr lang="en-US" altLang="zh-CN" sz="1200" dirty="0">
              <a:solidFill>
                <a:srgbClr val="383A42"/>
              </a:solidFill>
              <a:latin typeface="Source Code Pro"/>
              <a:ea typeface="Microsoft YaHei" panose="020B0503020204020204" pitchFamily="34" charset="-122"/>
            </a:endParaRPr>
          </a:p>
          <a:p>
            <a:r>
              <a:rPr lang="en-US" altLang="zh-CN" sz="1200" dirty="0">
                <a:solidFill>
                  <a:srgbClr val="383A42"/>
                </a:solidFill>
                <a:latin typeface="Source Code Pro"/>
                <a:ea typeface="Microsoft YaHei" panose="020B0503020204020204" pitchFamily="34" charset="-122"/>
              </a:rPr>
              <a:t>print(html)</a:t>
            </a:r>
            <a:endParaRPr lang="en-US" altLang="zh-CN" sz="1200" b="0" i="0" dirty="0">
              <a:solidFill>
                <a:srgbClr val="383A42"/>
              </a:solidFill>
              <a:effectLst/>
              <a:latin typeface="Source Code Pro"/>
              <a:ea typeface="Microsoft YaHei" panose="020B0503020204020204" pitchFamily="34" charset="-122"/>
            </a:endParaRPr>
          </a:p>
        </p:txBody>
      </p:sp>
      <p:sp>
        <p:nvSpPr>
          <p:cNvPr id="9" name="TextBox 7"/>
          <p:cNvSpPr txBox="1"/>
          <p:nvPr/>
        </p:nvSpPr>
        <p:spPr>
          <a:xfrm>
            <a:off x="4977082" y="1987542"/>
            <a:ext cx="1188132" cy="369332"/>
          </a:xfrm>
          <a:prstGeom prst="rect">
            <a:avLst/>
          </a:prstGeom>
          <a:noFill/>
        </p:spPr>
        <p:txBody>
          <a:bodyPr wrap="square" rtlCol="0">
            <a:spAutoFit/>
          </a:bodyPr>
          <a:lstStyle/>
          <a:p>
            <a:r>
              <a:rPr lang="zh-CN" altLang="en-US" dirty="0">
                <a:latin typeface="楷体" pitchFamily="49" charset="-122"/>
                <a:ea typeface="楷体" pitchFamily="49" charset="-122"/>
              </a:rPr>
              <a:t>发起请求</a:t>
            </a:r>
          </a:p>
        </p:txBody>
      </p:sp>
    </p:spTree>
    <p:extLst>
      <p:ext uri="{BB962C8B-B14F-4D97-AF65-F5344CB8AC3E}">
        <p14:creationId xmlns:p14="http://schemas.microsoft.com/office/powerpoint/2010/main" val="4266234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抓取前端：</a:t>
            </a:r>
            <a:r>
              <a:rPr lang="zh-CN" altLang="en-US" dirty="0"/>
              <a:t>提升抓取性能</a:t>
            </a:r>
            <a:endParaRPr lang="en-US" altLang="zh-CN" dirty="0"/>
          </a:p>
          <a:p>
            <a:r>
              <a:rPr lang="zh-CN" altLang="en-US" dirty="0"/>
              <a:t>同步抓取 </a:t>
            </a:r>
            <a:r>
              <a:rPr lang="en-US" altLang="zh-CN" dirty="0">
                <a:sym typeface="Wingdings" pitchFamily="2" charset="2"/>
              </a:rPr>
              <a:t></a:t>
            </a:r>
            <a:r>
              <a:rPr lang="en-US" altLang="zh-CN" dirty="0"/>
              <a:t> </a:t>
            </a:r>
            <a:r>
              <a:rPr lang="zh-CN" altLang="en-US" dirty="0"/>
              <a:t>异步抓取</a:t>
            </a:r>
            <a:endParaRPr lang="en-US" altLang="zh-CN" dirty="0"/>
          </a:p>
          <a:p>
            <a:pPr lvl="1"/>
            <a:r>
              <a:rPr lang="zh-CN" altLang="zh-CN" dirty="0"/>
              <a:t>异步</a:t>
            </a:r>
            <a:r>
              <a:rPr lang="en-US" altLang="zh-CN" dirty="0"/>
              <a:t>I/O</a:t>
            </a:r>
            <a:r>
              <a:rPr lang="zh-CN" altLang="zh-CN" dirty="0"/>
              <a:t>模型并不能减少单个页面的抓取速度，但是大大提高了抓取器的并发能力</a:t>
            </a:r>
            <a:endParaRPr kumimoji="1" lang="en-US" altLang="zh-CN" dirty="0"/>
          </a:p>
        </p:txBody>
      </p:sp>
      <p:pic>
        <p:nvPicPr>
          <p:cNvPr id="4" name="图片 3">
            <a:extLst>
              <a:ext uri="{FF2B5EF4-FFF2-40B4-BE49-F238E27FC236}">
                <a16:creationId xmlns:a16="http://schemas.microsoft.com/office/drawing/2014/main" id="{E9D00CF8-B2E7-4AEE-99F3-DE6C5B01416B}"/>
              </a:ext>
            </a:extLst>
          </p:cNvPr>
          <p:cNvPicPr>
            <a:picLocks noChangeAspect="1"/>
          </p:cNvPicPr>
          <p:nvPr/>
        </p:nvPicPr>
        <p:blipFill>
          <a:blip r:embed="rId2"/>
          <a:stretch>
            <a:fillRect/>
          </a:stretch>
        </p:blipFill>
        <p:spPr>
          <a:xfrm>
            <a:off x="750334" y="2119783"/>
            <a:ext cx="7523518" cy="2679577"/>
          </a:xfrm>
          <a:prstGeom prst="rect">
            <a:avLst/>
          </a:prstGeom>
        </p:spPr>
      </p:pic>
    </p:spTree>
    <p:extLst>
      <p:ext uri="{BB962C8B-B14F-4D97-AF65-F5344CB8AC3E}">
        <p14:creationId xmlns:p14="http://schemas.microsoft.com/office/powerpoint/2010/main" val="678408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抓取前端：</a:t>
            </a:r>
            <a:r>
              <a:rPr lang="zh-CN" altLang="en-US" dirty="0"/>
              <a:t>提升抓取性能</a:t>
            </a:r>
            <a:endParaRPr lang="en-US" altLang="zh-CN" dirty="0"/>
          </a:p>
          <a:p>
            <a:r>
              <a:rPr lang="en-US" altLang="zh-CN" dirty="0"/>
              <a:t>DNS</a:t>
            </a:r>
            <a:r>
              <a:rPr lang="zh-CN" altLang="en-US" dirty="0"/>
              <a:t>：</a:t>
            </a:r>
            <a:r>
              <a:rPr lang="zh-CN" altLang="en-US" dirty="0">
                <a:solidFill>
                  <a:srgbClr val="C00000"/>
                </a:solidFill>
              </a:rPr>
              <a:t>名称 </a:t>
            </a:r>
            <a:r>
              <a:rPr lang="en-US" altLang="zh-CN" dirty="0">
                <a:solidFill>
                  <a:srgbClr val="C00000"/>
                </a:solidFill>
              </a:rPr>
              <a:t>--&gt; IP</a:t>
            </a:r>
          </a:p>
          <a:p>
            <a:r>
              <a:rPr lang="en-US" altLang="zh-CN" dirty="0"/>
              <a:t>DNS</a:t>
            </a:r>
            <a:r>
              <a:rPr lang="zh-CN" altLang="en-US" dirty="0"/>
              <a:t>预解析</a:t>
            </a:r>
            <a:r>
              <a:rPr lang="en-US" altLang="zh-CN" dirty="0"/>
              <a:t> </a:t>
            </a:r>
          </a:p>
          <a:p>
            <a:pPr lvl="1"/>
            <a:r>
              <a:rPr lang="en-US" altLang="zh-CN" dirty="0"/>
              <a:t>DNS</a:t>
            </a:r>
            <a:r>
              <a:rPr lang="zh-CN" altLang="en-US" dirty="0"/>
              <a:t>解析是重量级的操作</a:t>
            </a:r>
          </a:p>
          <a:p>
            <a:pPr lvl="1"/>
            <a:r>
              <a:rPr lang="zh-CN" altLang="en-US" dirty="0"/>
              <a:t>本地缓存经常被穿透</a:t>
            </a:r>
          </a:p>
          <a:p>
            <a:pPr lvl="1"/>
            <a:r>
              <a:rPr lang="zh-CN" altLang="en-US" dirty="0"/>
              <a:t>预存全部站点的</a:t>
            </a:r>
            <a:r>
              <a:rPr lang="en-US" altLang="zh-CN" dirty="0"/>
              <a:t>IP</a:t>
            </a:r>
            <a:r>
              <a:rPr lang="zh-CN" altLang="en-US" dirty="0"/>
              <a:t>记录</a:t>
            </a:r>
          </a:p>
          <a:p>
            <a:pPr lvl="1"/>
            <a:r>
              <a:rPr lang="zh-CN" altLang="en-US" dirty="0"/>
              <a:t>独立维护和更新</a:t>
            </a:r>
          </a:p>
          <a:p>
            <a:endParaRPr lang="en-US" altLang="zh-CN" dirty="0"/>
          </a:p>
          <a:p>
            <a:endParaRPr kumimoji="1" lang="en-US" altLang="zh-CN" dirty="0"/>
          </a:p>
        </p:txBody>
      </p:sp>
      <p:sp>
        <p:nvSpPr>
          <p:cNvPr id="4" name="Rectangle 6"/>
          <p:cNvSpPr>
            <a:spLocks noChangeArrowheads="1"/>
          </p:cNvSpPr>
          <p:nvPr/>
        </p:nvSpPr>
        <p:spPr bwMode="auto">
          <a:xfrm>
            <a:off x="6148387" y="1112340"/>
            <a:ext cx="917972"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a:solidFill>
                  <a:schemeClr val="bg1"/>
                </a:solidFill>
              </a:rPr>
              <a:t>URL</a:t>
            </a:r>
            <a:endParaRPr lang="zh-CN" altLang="en-US" sz="1200">
              <a:solidFill>
                <a:schemeClr val="bg1"/>
              </a:solidFill>
            </a:endParaRPr>
          </a:p>
        </p:txBody>
      </p:sp>
      <p:sp>
        <p:nvSpPr>
          <p:cNvPr id="5" name="Rectangle 7"/>
          <p:cNvSpPr>
            <a:spLocks noChangeArrowheads="1"/>
          </p:cNvSpPr>
          <p:nvPr/>
        </p:nvSpPr>
        <p:spPr bwMode="auto">
          <a:xfrm>
            <a:off x="5717381" y="1976733"/>
            <a:ext cx="809625"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a:solidFill>
                  <a:schemeClr val="bg1"/>
                </a:solidFill>
              </a:rPr>
              <a:t>path</a:t>
            </a:r>
          </a:p>
        </p:txBody>
      </p:sp>
      <p:sp>
        <p:nvSpPr>
          <p:cNvPr id="6" name="Rectangle 9"/>
          <p:cNvSpPr>
            <a:spLocks noChangeArrowheads="1"/>
          </p:cNvSpPr>
          <p:nvPr/>
        </p:nvSpPr>
        <p:spPr bwMode="auto">
          <a:xfrm>
            <a:off x="6203156" y="2786358"/>
            <a:ext cx="917972"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dirty="0">
                <a:solidFill>
                  <a:schemeClr val="bg1"/>
                </a:solidFill>
              </a:rPr>
              <a:t>http request</a:t>
            </a:r>
            <a:endParaRPr lang="zh-CN" altLang="en-US" sz="1200" dirty="0">
              <a:solidFill>
                <a:schemeClr val="bg1"/>
              </a:solidFill>
            </a:endParaRPr>
          </a:p>
        </p:txBody>
      </p:sp>
      <p:sp>
        <p:nvSpPr>
          <p:cNvPr id="7" name="AutoShape 12"/>
          <p:cNvSpPr>
            <a:spLocks noChangeArrowheads="1"/>
          </p:cNvSpPr>
          <p:nvPr/>
        </p:nvSpPr>
        <p:spPr bwMode="auto">
          <a:xfrm rot="5400000">
            <a:off x="6445448" y="3300112"/>
            <a:ext cx="432197" cy="161925"/>
          </a:xfrm>
          <a:prstGeom prst="rightArrow">
            <a:avLst>
              <a:gd name="adj1" fmla="val 50000"/>
              <a:gd name="adj2" fmla="val 100277"/>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8" name="AutoShape 13"/>
          <p:cNvSpPr>
            <a:spLocks noChangeArrowheads="1"/>
          </p:cNvSpPr>
          <p:nvPr/>
        </p:nvSpPr>
        <p:spPr bwMode="auto">
          <a:xfrm rot="2076773">
            <a:off x="6677026" y="1660027"/>
            <a:ext cx="648890" cy="161925"/>
          </a:xfrm>
          <a:prstGeom prst="rightArrow">
            <a:avLst>
              <a:gd name="adj1" fmla="val 50000"/>
              <a:gd name="adj2" fmla="val 100184"/>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9" name="AutoShape 14"/>
          <p:cNvSpPr>
            <a:spLocks noChangeArrowheads="1"/>
          </p:cNvSpPr>
          <p:nvPr/>
        </p:nvSpPr>
        <p:spPr bwMode="auto">
          <a:xfrm>
            <a:off x="7553325" y="2083889"/>
            <a:ext cx="270272" cy="161925"/>
          </a:xfrm>
          <a:prstGeom prst="leftRightArrow">
            <a:avLst>
              <a:gd name="adj1" fmla="val 50000"/>
              <a:gd name="adj2" fmla="val 33382"/>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10" name="AutoShape 15"/>
          <p:cNvSpPr>
            <a:spLocks noChangeArrowheads="1"/>
          </p:cNvSpPr>
          <p:nvPr/>
        </p:nvSpPr>
        <p:spPr bwMode="auto">
          <a:xfrm rot="2076773">
            <a:off x="5975747" y="2470842"/>
            <a:ext cx="648891" cy="161925"/>
          </a:xfrm>
          <a:prstGeom prst="rightArrow">
            <a:avLst>
              <a:gd name="adj1" fmla="val 50000"/>
              <a:gd name="adj2" fmla="val 100184"/>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11" name="AutoShape 16"/>
          <p:cNvSpPr>
            <a:spLocks noChangeArrowheads="1"/>
          </p:cNvSpPr>
          <p:nvPr/>
        </p:nvSpPr>
        <p:spPr bwMode="auto">
          <a:xfrm rot="8833965">
            <a:off x="5924551" y="1652883"/>
            <a:ext cx="648890" cy="161925"/>
          </a:xfrm>
          <a:prstGeom prst="rightArrow">
            <a:avLst>
              <a:gd name="adj1" fmla="val 50000"/>
              <a:gd name="adj2" fmla="val 100184"/>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12" name="Rectangle 7"/>
          <p:cNvSpPr>
            <a:spLocks noChangeArrowheads="1"/>
          </p:cNvSpPr>
          <p:nvPr/>
        </p:nvSpPr>
        <p:spPr bwMode="auto">
          <a:xfrm>
            <a:off x="6635353" y="1976733"/>
            <a:ext cx="809625"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dirty="0">
                <a:solidFill>
                  <a:schemeClr val="bg1"/>
                </a:solidFill>
              </a:rPr>
              <a:t>Site </a:t>
            </a:r>
            <a:r>
              <a:rPr lang="en-US" altLang="zh-CN" sz="1200" dirty="0" err="1">
                <a:solidFill>
                  <a:schemeClr val="bg1"/>
                </a:solidFill>
              </a:rPr>
              <a:t>ip</a:t>
            </a:r>
            <a:endParaRPr lang="en-US" altLang="zh-CN" sz="1200" dirty="0">
              <a:solidFill>
                <a:schemeClr val="bg1"/>
              </a:solidFill>
            </a:endParaRPr>
          </a:p>
        </p:txBody>
      </p:sp>
      <p:sp>
        <p:nvSpPr>
          <p:cNvPr id="13" name="AutoShape 16"/>
          <p:cNvSpPr>
            <a:spLocks noChangeArrowheads="1"/>
          </p:cNvSpPr>
          <p:nvPr/>
        </p:nvSpPr>
        <p:spPr bwMode="auto">
          <a:xfrm rot="8833965">
            <a:off x="6627019" y="2463698"/>
            <a:ext cx="648890" cy="161925"/>
          </a:xfrm>
          <a:prstGeom prst="rightArrow">
            <a:avLst>
              <a:gd name="adj1" fmla="val 50000"/>
              <a:gd name="adj2" fmla="val 100184"/>
            </a:avLst>
          </a:prstGeom>
          <a:solidFill>
            <a:schemeClr val="folHlink"/>
          </a:solidFill>
          <a:ln w="9525">
            <a:solidFill>
              <a:schemeClr val="tx1"/>
            </a:solidFill>
            <a:miter lim="800000"/>
            <a:headEnd/>
            <a:tailEnd/>
          </a:ln>
        </p:spPr>
        <p:txBody>
          <a:bodyPr wrap="none" anchor="ctr"/>
          <a:lstStyle/>
          <a:p>
            <a:pPr algn="ctr"/>
            <a:endParaRPr lang="zh-CN" altLang="en-US" sz="1350">
              <a:solidFill>
                <a:schemeClr val="bg1"/>
              </a:solidFill>
            </a:endParaRPr>
          </a:p>
        </p:txBody>
      </p:sp>
      <p:sp>
        <p:nvSpPr>
          <p:cNvPr id="14" name="Rectangle 9"/>
          <p:cNvSpPr>
            <a:spLocks noChangeArrowheads="1"/>
          </p:cNvSpPr>
          <p:nvPr/>
        </p:nvSpPr>
        <p:spPr bwMode="auto">
          <a:xfrm>
            <a:off x="6203156" y="3595983"/>
            <a:ext cx="917972" cy="325040"/>
          </a:xfrm>
          <a:prstGeom prst="rect">
            <a:avLst/>
          </a:prstGeom>
          <a:solidFill>
            <a:schemeClr val="accent1"/>
          </a:solidFill>
          <a:ln w="9525">
            <a:solidFill>
              <a:schemeClr val="tx1"/>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a:solidFill>
                  <a:schemeClr val="bg1"/>
                </a:solidFill>
              </a:rPr>
              <a:t>Crawler</a:t>
            </a:r>
            <a:endParaRPr lang="zh-CN" altLang="en-US" sz="1200">
              <a:solidFill>
                <a:schemeClr val="bg1"/>
              </a:solidFill>
            </a:endParaRPr>
          </a:p>
        </p:txBody>
      </p:sp>
      <p:sp>
        <p:nvSpPr>
          <p:cNvPr id="15" name="Rectangle 7"/>
          <p:cNvSpPr>
            <a:spLocks noChangeArrowheads="1"/>
          </p:cNvSpPr>
          <p:nvPr/>
        </p:nvSpPr>
        <p:spPr bwMode="auto">
          <a:xfrm>
            <a:off x="7877175" y="1976733"/>
            <a:ext cx="809625" cy="325040"/>
          </a:xfrm>
          <a:prstGeom prst="rect">
            <a:avLst/>
          </a:prstGeom>
          <a:solidFill>
            <a:schemeClr val="accent3">
              <a:lumMod val="20000"/>
              <a:lumOff val="80000"/>
            </a:schemeClr>
          </a:solidFill>
          <a:ln w="9525">
            <a:solidFill>
              <a:srgbClr val="C00000"/>
            </a:solidFill>
            <a:miter lim="800000"/>
            <a:headEnd/>
            <a:tailEnd/>
          </a:ln>
          <a:effectLst>
            <a:outerShdw dist="107763" dir="18900000" algn="ctr" rotWithShape="0">
              <a:schemeClr val="bg2">
                <a:alpha val="50000"/>
              </a:schemeClr>
            </a:outerShdw>
          </a:effectLst>
        </p:spPr>
        <p:txBody>
          <a:bodyPr wrap="none" anchor="ctr"/>
          <a:lstStyle/>
          <a:p>
            <a:pPr algn="ctr"/>
            <a:r>
              <a:rPr lang="en-US" altLang="zh-CN" sz="1200" dirty="0">
                <a:solidFill>
                  <a:sysClr val="windowText" lastClr="000000"/>
                </a:solidFill>
              </a:rPr>
              <a:t>DNS</a:t>
            </a:r>
          </a:p>
        </p:txBody>
      </p:sp>
      <p:pic>
        <p:nvPicPr>
          <p:cNvPr id="16" name="图片 15"/>
          <p:cNvPicPr>
            <a:picLocks noChangeAspect="1"/>
          </p:cNvPicPr>
          <p:nvPr/>
        </p:nvPicPr>
        <p:blipFill>
          <a:blip r:embed="rId2"/>
          <a:stretch>
            <a:fillRect/>
          </a:stretch>
        </p:blipFill>
        <p:spPr>
          <a:xfrm>
            <a:off x="1367763" y="3345981"/>
            <a:ext cx="3375287" cy="1440000"/>
          </a:xfrm>
          <a:prstGeom prst="rect">
            <a:avLst/>
          </a:prstGeom>
        </p:spPr>
      </p:pic>
    </p:spTree>
    <p:extLst>
      <p:ext uri="{BB962C8B-B14F-4D97-AF65-F5344CB8AC3E}">
        <p14:creationId xmlns:p14="http://schemas.microsoft.com/office/powerpoint/2010/main" val="309045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249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485394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995935" y="157880"/>
            <a:ext cx="3787693"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提纲</a:t>
            </a:r>
          </a:p>
        </p:txBody>
      </p:sp>
      <p:sp>
        <p:nvSpPr>
          <p:cNvPr id="3" name="TextBox 2"/>
          <p:cNvSpPr txBox="1"/>
          <p:nvPr/>
        </p:nvSpPr>
        <p:spPr>
          <a:xfrm>
            <a:off x="492101" y="3053758"/>
            <a:ext cx="2697829"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文本入门、文本采集</a:t>
            </a:r>
          </a:p>
        </p:txBody>
      </p:sp>
      <p:grpSp>
        <p:nvGrpSpPr>
          <p:cNvPr id="33" name="组合 32"/>
          <p:cNvGrpSpPr/>
          <p:nvPr/>
        </p:nvGrpSpPr>
        <p:grpSpPr>
          <a:xfrm>
            <a:off x="817418" y="581891"/>
            <a:ext cx="2178627" cy="1891145"/>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latin typeface="微软雅黑" panose="020B0503020204020204" pitchFamily="34" charset="-122"/>
                <a:ea typeface="微软雅黑" panose="020B0503020204020204" pitchFamily="34" charset="-122"/>
              </a:endParaRPr>
            </a:p>
          </p:txBody>
        </p:sp>
      </p:grpSp>
      <p:sp>
        <p:nvSpPr>
          <p:cNvPr id="15" name="TextBox 14"/>
          <p:cNvSpPr txBox="1"/>
          <p:nvPr/>
        </p:nvSpPr>
        <p:spPr>
          <a:xfrm>
            <a:off x="3995935" y="1035978"/>
            <a:ext cx="4328915" cy="2062103"/>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文本数据简介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网页抓取</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总体架构</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抓取前端</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链接调度</a:t>
            </a:r>
            <a:endParaRPr lang="en-US" altLang="zh-CN" sz="1600" dirty="0">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重复与低质量检测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941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链接调度</a:t>
            </a:r>
            <a:endParaRPr kumimoji="1" lang="en-US" altLang="zh-CN" dirty="0"/>
          </a:p>
          <a:p>
            <a:r>
              <a:rPr lang="zh-CN" altLang="en-US" dirty="0"/>
              <a:t>链接调度设计思路</a:t>
            </a:r>
            <a:endParaRPr lang="en-US" altLang="zh-CN" dirty="0"/>
          </a:p>
          <a:p>
            <a:pPr lvl="1"/>
            <a:r>
              <a:rPr lang="zh-CN" altLang="en-US" dirty="0">
                <a:solidFill>
                  <a:srgbClr val="C00000"/>
                </a:solidFill>
              </a:rPr>
              <a:t>链式反应：</a:t>
            </a:r>
            <a:r>
              <a:rPr lang="zh-CN" altLang="en-US" dirty="0"/>
              <a:t>以种子站点作为链接</a:t>
            </a:r>
            <a:r>
              <a:rPr lang="zh-CN" altLang="en-US" dirty="0">
                <a:solidFill>
                  <a:srgbClr val="C00000"/>
                </a:solidFill>
              </a:rPr>
              <a:t>自我膨胀的起点</a:t>
            </a:r>
            <a:endParaRPr lang="en-US" altLang="zh-CN" dirty="0"/>
          </a:p>
          <a:p>
            <a:pPr lvl="2"/>
            <a:r>
              <a:rPr lang="zh-CN" altLang="en-US" dirty="0">
                <a:solidFill>
                  <a:srgbClr val="C00000"/>
                </a:solidFill>
              </a:rPr>
              <a:t>知名站点的首页</a:t>
            </a:r>
          </a:p>
          <a:p>
            <a:pPr lvl="2"/>
            <a:r>
              <a:rPr lang="zh-CN" altLang="en-US" dirty="0"/>
              <a:t>网页目录资源：</a:t>
            </a:r>
            <a:r>
              <a:rPr lang="en-US" altLang="zh-CN" dirty="0"/>
              <a:t>http://www.dmoz.org/</a:t>
            </a:r>
            <a:r>
              <a:rPr lang="zh-CN" altLang="en-US" dirty="0"/>
              <a:t>；</a:t>
            </a:r>
            <a:r>
              <a:rPr lang="en-US" altLang="zh-CN" dirty="0"/>
              <a:t>http://www.alexa.com/</a:t>
            </a:r>
            <a:endParaRPr kumimoji="1" lang="en-US" altLang="zh-CN" dirty="0"/>
          </a:p>
        </p:txBody>
      </p:sp>
      <p:pic>
        <p:nvPicPr>
          <p:cNvPr id="6" name="Picture 5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189" t="37511" r="18066" b="29698"/>
          <a:stretch>
            <a:fillRect/>
          </a:stretch>
        </p:blipFill>
        <p:spPr bwMode="auto">
          <a:xfrm>
            <a:off x="2145452" y="2678056"/>
            <a:ext cx="458986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292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a:xfrm>
            <a:off x="457200" y="819150"/>
            <a:ext cx="4651664" cy="3937000"/>
          </a:xfrm>
        </p:spPr>
        <p:txBody>
          <a:bodyPr>
            <a:normAutofit/>
          </a:bodyPr>
          <a:lstStyle/>
          <a:p>
            <a:pPr algn="just"/>
            <a:r>
              <a:rPr kumimoji="1" lang="zh-CN" altLang="en-US" dirty="0"/>
              <a:t>链接调度</a:t>
            </a:r>
            <a:endParaRPr kumimoji="1" lang="en-US" altLang="zh-CN" dirty="0"/>
          </a:p>
          <a:p>
            <a:pPr algn="just"/>
            <a:r>
              <a:rPr lang="zh-CN" altLang="en-US" dirty="0"/>
              <a:t>互联网的</a:t>
            </a:r>
            <a:r>
              <a:rPr lang="zh-CN" altLang="en-US" dirty="0">
                <a:solidFill>
                  <a:srgbClr val="C00000"/>
                </a:solidFill>
              </a:rPr>
              <a:t>蝴蝶结构</a:t>
            </a:r>
            <a:endParaRPr lang="en-US" altLang="zh-CN" dirty="0">
              <a:solidFill>
                <a:srgbClr val="C00000"/>
              </a:solidFill>
            </a:endParaRPr>
          </a:p>
          <a:p>
            <a:pPr lvl="1" algn="just"/>
            <a:r>
              <a:rPr lang="zh-CN" altLang="en-US" dirty="0"/>
              <a:t>蝴蝶结中部（</a:t>
            </a:r>
            <a:r>
              <a:rPr lang="en-US" altLang="zh-CN" dirty="0"/>
              <a:t>SCC, Strongly Connected Component</a:t>
            </a:r>
            <a:r>
              <a:rPr lang="zh-CN" altLang="en-US" dirty="0"/>
              <a:t>）</a:t>
            </a:r>
            <a:r>
              <a:rPr lang="en-US" altLang="zh-CN" dirty="0"/>
              <a:t>,</a:t>
            </a:r>
            <a:r>
              <a:rPr lang="zh-CN" altLang="en-US" dirty="0"/>
              <a:t> </a:t>
            </a:r>
            <a:r>
              <a:rPr lang="zh-CN" altLang="en-US" dirty="0">
                <a:solidFill>
                  <a:srgbClr val="C00000"/>
                </a:solidFill>
              </a:rPr>
              <a:t>网页彼此相连</a:t>
            </a:r>
            <a:endParaRPr lang="en-US" altLang="zh-CN" dirty="0"/>
          </a:p>
          <a:p>
            <a:pPr lvl="1" algn="just"/>
            <a:r>
              <a:rPr lang="zh-CN" altLang="en-US" dirty="0"/>
              <a:t>蝴蝶结左部（</a:t>
            </a:r>
            <a:r>
              <a:rPr lang="en-US" altLang="zh-CN" dirty="0"/>
              <a:t>IN</a:t>
            </a:r>
            <a:r>
              <a:rPr lang="zh-CN" altLang="en-US" dirty="0"/>
              <a:t>）：</a:t>
            </a:r>
            <a:r>
              <a:rPr lang="zh-CN" altLang="en-US" dirty="0">
                <a:solidFill>
                  <a:srgbClr val="C00000"/>
                </a:solidFill>
              </a:rPr>
              <a:t>导航</a:t>
            </a:r>
            <a:r>
              <a:rPr lang="zh-CN" altLang="en-US" dirty="0"/>
              <a:t>页居多，通过这类网页可正向链接到</a:t>
            </a:r>
            <a:r>
              <a:rPr lang="en-US" altLang="zh-CN" dirty="0"/>
              <a:t>SCC</a:t>
            </a:r>
          </a:p>
          <a:p>
            <a:pPr lvl="1" algn="just"/>
            <a:r>
              <a:rPr lang="zh-CN" altLang="en-US" dirty="0"/>
              <a:t>蝴蝶结右部（</a:t>
            </a:r>
            <a:r>
              <a:rPr lang="en-US" altLang="zh-CN" dirty="0"/>
              <a:t>OUT</a:t>
            </a:r>
            <a:r>
              <a:rPr lang="zh-CN" altLang="en-US" dirty="0"/>
              <a:t>）：</a:t>
            </a:r>
            <a:r>
              <a:rPr lang="zh-CN" altLang="en-US" dirty="0">
                <a:solidFill>
                  <a:srgbClr val="C00000"/>
                </a:solidFill>
              </a:rPr>
              <a:t>权威性</a:t>
            </a:r>
            <a:r>
              <a:rPr lang="zh-CN" altLang="en-US" dirty="0"/>
              <a:t>网页，大多数</a:t>
            </a:r>
            <a:r>
              <a:rPr lang="en-US" altLang="zh-CN" dirty="0"/>
              <a:t>SCC</a:t>
            </a:r>
            <a:r>
              <a:rPr lang="zh-CN" altLang="en-US" dirty="0"/>
              <a:t>都链接向了这些站点</a:t>
            </a:r>
            <a:endParaRPr lang="en-US" altLang="zh-CN" dirty="0"/>
          </a:p>
          <a:p>
            <a:pPr lvl="1" algn="just"/>
            <a:r>
              <a:rPr lang="zh-CN" altLang="en-US" dirty="0"/>
              <a:t>蝴蝶结的</a:t>
            </a:r>
            <a:r>
              <a:rPr lang="zh-CN" altLang="en-US" dirty="0">
                <a:solidFill>
                  <a:srgbClr val="C00000"/>
                </a:solidFill>
              </a:rPr>
              <a:t>须脚（</a:t>
            </a:r>
            <a:r>
              <a:rPr lang="en-US" altLang="zh-CN" dirty="0">
                <a:solidFill>
                  <a:srgbClr val="C00000"/>
                </a:solidFill>
              </a:rPr>
              <a:t>Tendrils</a:t>
            </a:r>
            <a:r>
              <a:rPr lang="zh-CN" altLang="en-US" dirty="0"/>
              <a:t>）：无论采用何种方法都只能遍历有限的网页</a:t>
            </a:r>
            <a:endParaRPr lang="en-US" altLang="zh-CN" dirty="0"/>
          </a:p>
          <a:p>
            <a:pPr lvl="1" algn="just"/>
            <a:r>
              <a:rPr lang="en-US" altLang="zh-CN" dirty="0"/>
              <a:t>Disconnected components</a:t>
            </a:r>
            <a:r>
              <a:rPr lang="zh-CN" altLang="en-US" dirty="0"/>
              <a:t>：</a:t>
            </a:r>
            <a:r>
              <a:rPr lang="zh-CN" altLang="en-US" dirty="0">
                <a:solidFill>
                  <a:srgbClr val="C00000"/>
                </a:solidFill>
              </a:rPr>
              <a:t>孤岛</a:t>
            </a:r>
          </a:p>
          <a:p>
            <a:pPr lvl="1" algn="just"/>
            <a:endParaRPr kumimoji="1" lang="en-US" altLang="zh-CN" dirty="0"/>
          </a:p>
        </p:txBody>
      </p:sp>
      <p:pic>
        <p:nvPicPr>
          <p:cNvPr id="6" name="图片 4" descr="bow-tie.bmp"/>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1604" y="1333500"/>
            <a:ext cx="3325344" cy="26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6ED4DB4F-A2E0-4379-8EB2-3DC1DE392D03}"/>
              </a:ext>
            </a:extLst>
          </p:cNvPr>
          <p:cNvPicPr>
            <a:picLocks noChangeAspect="1"/>
          </p:cNvPicPr>
          <p:nvPr/>
        </p:nvPicPr>
        <p:blipFill>
          <a:blip r:embed="rId3"/>
          <a:stretch>
            <a:fillRect/>
          </a:stretch>
        </p:blipFill>
        <p:spPr>
          <a:xfrm>
            <a:off x="5725392" y="4197726"/>
            <a:ext cx="2490354" cy="649524"/>
          </a:xfrm>
          <a:prstGeom prst="rect">
            <a:avLst/>
          </a:prstGeom>
        </p:spPr>
      </p:pic>
    </p:spTree>
    <p:extLst>
      <p:ext uri="{BB962C8B-B14F-4D97-AF65-F5344CB8AC3E}">
        <p14:creationId xmlns:p14="http://schemas.microsoft.com/office/powerpoint/2010/main" val="425604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链接调度：</a:t>
            </a:r>
            <a:r>
              <a:rPr lang="zh-CN" altLang="en-US" dirty="0">
                <a:solidFill>
                  <a:srgbClr val="C00000"/>
                </a:solidFill>
              </a:rPr>
              <a:t>累积式抓取</a:t>
            </a:r>
            <a:endParaRPr lang="en-US" altLang="zh-CN" dirty="0">
              <a:solidFill>
                <a:srgbClr val="C00000"/>
              </a:solidFill>
            </a:endParaRPr>
          </a:p>
          <a:p>
            <a:pPr lvl="1"/>
            <a:r>
              <a:rPr lang="zh-CN" altLang="en-US" dirty="0"/>
              <a:t>定期从种子出发开始扩散、</a:t>
            </a:r>
            <a:r>
              <a:rPr lang="zh-CN" altLang="en-US" dirty="0">
                <a:solidFill>
                  <a:srgbClr val="C00000"/>
                </a:solidFill>
              </a:rPr>
              <a:t>完全替换</a:t>
            </a:r>
          </a:p>
          <a:p>
            <a:pPr lvl="2"/>
            <a:r>
              <a:rPr lang="zh-CN" altLang="en-US" dirty="0"/>
              <a:t>优点：实现简单，广度优先或者深度优先即可</a:t>
            </a:r>
          </a:p>
          <a:p>
            <a:pPr lvl="2"/>
            <a:r>
              <a:rPr lang="zh-CN" altLang="en-US" dirty="0"/>
              <a:t>缺点：周期长，代价大；时效性、更新率问题</a:t>
            </a:r>
          </a:p>
          <a:p>
            <a:pPr lvl="1"/>
            <a:r>
              <a:rPr lang="zh-CN" altLang="en-US" dirty="0"/>
              <a:t>适用范围：</a:t>
            </a:r>
          </a:p>
          <a:p>
            <a:pPr lvl="2"/>
            <a:r>
              <a:rPr lang="zh-CN" altLang="en-US" dirty="0"/>
              <a:t>网页快照库的初始化和</a:t>
            </a:r>
            <a:r>
              <a:rPr lang="zh-CN" altLang="en-US" dirty="0">
                <a:solidFill>
                  <a:srgbClr val="C00000"/>
                </a:solidFill>
              </a:rPr>
              <a:t>重建</a:t>
            </a:r>
          </a:p>
          <a:p>
            <a:pPr lvl="2"/>
            <a:r>
              <a:rPr lang="zh-CN" altLang="en-US" dirty="0"/>
              <a:t>定向抓取站点的档案收录</a:t>
            </a:r>
            <a:endParaRPr lang="en-US" altLang="zh-CN" dirty="0"/>
          </a:p>
          <a:p>
            <a:pPr lvl="1"/>
            <a:r>
              <a:rPr lang="zh-CN" altLang="en-US" dirty="0"/>
              <a:t>典型抓取策略</a:t>
            </a:r>
            <a:endParaRPr lang="en-US" altLang="zh-CN" dirty="0"/>
          </a:p>
          <a:p>
            <a:pPr lvl="2"/>
            <a:r>
              <a:rPr lang="zh-CN" altLang="en-US" dirty="0">
                <a:solidFill>
                  <a:srgbClr val="C00000"/>
                </a:solidFill>
              </a:rPr>
              <a:t>广度优先、深度优先</a:t>
            </a:r>
          </a:p>
          <a:p>
            <a:endParaRPr kumimoji="1" lang="en-US" altLang="zh-CN" dirty="0"/>
          </a:p>
        </p:txBody>
      </p:sp>
    </p:spTree>
    <p:extLst>
      <p:ext uri="{BB962C8B-B14F-4D97-AF65-F5344CB8AC3E}">
        <p14:creationId xmlns:p14="http://schemas.microsoft.com/office/powerpoint/2010/main" val="290866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链接调度：</a:t>
            </a:r>
            <a:r>
              <a:rPr lang="zh-CN" altLang="en-US" dirty="0">
                <a:solidFill>
                  <a:srgbClr val="C00000"/>
                </a:solidFill>
              </a:rPr>
              <a:t>增量式抓取</a:t>
            </a:r>
            <a:endParaRPr lang="en-US" altLang="zh-CN" dirty="0">
              <a:solidFill>
                <a:srgbClr val="C00000"/>
              </a:solidFill>
            </a:endParaRPr>
          </a:p>
          <a:p>
            <a:pPr lvl="1"/>
            <a:r>
              <a:rPr lang="zh-CN" altLang="en-US" dirty="0"/>
              <a:t>动态维护现有网页集合，在原来的基础上</a:t>
            </a:r>
            <a:r>
              <a:rPr lang="zh-CN" altLang="en-US" dirty="0">
                <a:solidFill>
                  <a:srgbClr val="C00000"/>
                </a:solidFill>
              </a:rPr>
              <a:t>对新增和变化网页</a:t>
            </a:r>
            <a:r>
              <a:rPr lang="zh-CN" altLang="en-US" dirty="0"/>
              <a:t>进行收集</a:t>
            </a:r>
          </a:p>
          <a:p>
            <a:pPr lvl="1"/>
            <a:r>
              <a:rPr lang="zh-CN" altLang="en-US" dirty="0"/>
              <a:t>优点：节约带宽资源</a:t>
            </a:r>
          </a:p>
          <a:p>
            <a:pPr lvl="1"/>
            <a:r>
              <a:rPr lang="zh-CN" altLang="en-US" dirty="0"/>
              <a:t>缺点：</a:t>
            </a:r>
          </a:p>
          <a:p>
            <a:pPr lvl="2"/>
            <a:r>
              <a:rPr lang="zh-CN" altLang="en-US" dirty="0"/>
              <a:t>策略复杂，难以确定理想的抓取顺序</a:t>
            </a:r>
          </a:p>
          <a:p>
            <a:pPr lvl="2"/>
            <a:r>
              <a:rPr lang="zh-CN" altLang="en-US" dirty="0"/>
              <a:t>抓取目标多样，需要兼顾</a:t>
            </a:r>
            <a:r>
              <a:rPr lang="zh-CN" altLang="en-US" dirty="0">
                <a:solidFill>
                  <a:srgbClr val="C00000"/>
                </a:solidFill>
              </a:rPr>
              <a:t>覆盖率，更新率，时效性</a:t>
            </a:r>
            <a:r>
              <a:rPr lang="zh-CN" altLang="en-US" dirty="0"/>
              <a:t>需求</a:t>
            </a:r>
          </a:p>
          <a:p>
            <a:pPr lvl="1"/>
            <a:r>
              <a:rPr lang="zh-CN" altLang="en-US" dirty="0"/>
              <a:t>适用范围：</a:t>
            </a:r>
            <a:endParaRPr lang="en-US" altLang="zh-CN" dirty="0"/>
          </a:p>
          <a:p>
            <a:pPr lvl="2"/>
            <a:r>
              <a:rPr lang="zh-CN" altLang="en-US" dirty="0">
                <a:solidFill>
                  <a:srgbClr val="C00000"/>
                </a:solidFill>
              </a:rPr>
              <a:t>搜索引擎日常抓取</a:t>
            </a:r>
          </a:p>
          <a:p>
            <a:endParaRPr kumimoji="1" lang="en-US" altLang="zh-CN" dirty="0"/>
          </a:p>
        </p:txBody>
      </p:sp>
    </p:spTree>
    <p:extLst>
      <p:ext uri="{BB962C8B-B14F-4D97-AF65-F5344CB8AC3E}">
        <p14:creationId xmlns:p14="http://schemas.microsoft.com/office/powerpoint/2010/main" val="134589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560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重复与低质量检测</a:t>
            </a:r>
            <a:endParaRPr lang="en-US" altLang="zh-CN" dirty="0"/>
          </a:p>
          <a:p>
            <a:pPr lvl="1"/>
            <a:r>
              <a:rPr lang="zh-CN" altLang="en-US" dirty="0"/>
              <a:t>低质量网页（如：</a:t>
            </a:r>
            <a:r>
              <a:rPr lang="zh-CN" altLang="en-US" dirty="0">
                <a:solidFill>
                  <a:srgbClr val="C00000"/>
                </a:solidFill>
              </a:rPr>
              <a:t>垃圾网页</a:t>
            </a:r>
            <a:r>
              <a:rPr lang="zh-CN" altLang="en-US" dirty="0"/>
              <a:t>）</a:t>
            </a:r>
          </a:p>
          <a:p>
            <a:endParaRPr kumimoji="1" lang="en-US" altLang="zh-CN"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347" y="1562665"/>
            <a:ext cx="4567064" cy="2700000"/>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1391" y="1840250"/>
            <a:ext cx="4595659" cy="2700000"/>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6800" y="2237522"/>
            <a:ext cx="4320000" cy="2700000"/>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406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重复与低质量检测</a:t>
            </a:r>
            <a:endParaRPr lang="en-US" altLang="zh-CN" dirty="0"/>
          </a:p>
          <a:p>
            <a:r>
              <a:rPr lang="zh-CN" altLang="en-US" dirty="0"/>
              <a:t>重复页面内容检测</a:t>
            </a:r>
            <a:endParaRPr lang="en-US" altLang="zh-CN" dirty="0"/>
          </a:p>
          <a:p>
            <a:pPr lvl="1"/>
            <a:r>
              <a:rPr lang="zh-CN" altLang="en-US" dirty="0"/>
              <a:t>有规律重复：站内</a:t>
            </a:r>
            <a:r>
              <a:rPr lang="zh-CN" altLang="en-US" dirty="0">
                <a:solidFill>
                  <a:srgbClr val="C00000"/>
                </a:solidFill>
              </a:rPr>
              <a:t>副本</a:t>
            </a:r>
            <a:r>
              <a:rPr lang="zh-CN" altLang="en-US" dirty="0"/>
              <a:t>，站点</a:t>
            </a:r>
            <a:r>
              <a:rPr lang="zh-CN" altLang="en-US" dirty="0">
                <a:solidFill>
                  <a:srgbClr val="C00000"/>
                </a:solidFill>
              </a:rPr>
              <a:t>镜像</a:t>
            </a:r>
            <a:endParaRPr lang="zh-CN" altLang="en-US" dirty="0"/>
          </a:p>
          <a:p>
            <a:pPr lvl="1"/>
            <a:r>
              <a:rPr lang="zh-CN" altLang="en-US" dirty="0"/>
              <a:t>无规律重复：</a:t>
            </a:r>
            <a:r>
              <a:rPr lang="zh-CN" altLang="en-US" dirty="0">
                <a:solidFill>
                  <a:srgbClr val="C00000"/>
                </a:solidFill>
              </a:rPr>
              <a:t>转载</a:t>
            </a:r>
            <a:r>
              <a:rPr lang="zh-CN" altLang="en-US" dirty="0"/>
              <a:t>（允许）、</a:t>
            </a:r>
            <a:r>
              <a:rPr lang="zh-CN" altLang="en-US" dirty="0">
                <a:solidFill>
                  <a:srgbClr val="C00000"/>
                </a:solidFill>
              </a:rPr>
              <a:t>采集</a:t>
            </a:r>
            <a:r>
              <a:rPr lang="zh-CN" altLang="en-US" dirty="0"/>
              <a:t>（打压）</a:t>
            </a:r>
          </a:p>
          <a:p>
            <a:endParaRPr kumimoji="1" lang="en-US"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771" y="2460283"/>
            <a:ext cx="3417913" cy="1938774"/>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455" y="2460284"/>
            <a:ext cx="3294365" cy="1938773"/>
          </a:xfrm>
          <a:prstGeom prst="rect">
            <a:avLst/>
          </a:prstGeom>
          <a:noFill/>
          <a:ln w="9525">
            <a:solidFill>
              <a:schemeClr val="tx2">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514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重复检测：</a:t>
            </a:r>
            <a:r>
              <a:rPr lang="en-US" altLang="zh-CN" sz="1600" dirty="0">
                <a:solidFill>
                  <a:srgbClr val="C00000"/>
                </a:solidFill>
              </a:rPr>
              <a:t>I-Match</a:t>
            </a:r>
            <a:r>
              <a:rPr lang="zh-CN" altLang="en-US" sz="1600" dirty="0">
                <a:solidFill>
                  <a:srgbClr val="C00000"/>
                </a:solidFill>
              </a:rPr>
              <a:t>算法</a:t>
            </a:r>
            <a:endParaRPr lang="en-US" altLang="zh-CN" sz="1600" dirty="0">
              <a:solidFill>
                <a:srgbClr val="C00000"/>
              </a:solidFill>
            </a:endParaRPr>
          </a:p>
          <a:p>
            <a:pPr lvl="1"/>
            <a:r>
              <a:rPr lang="zh-CN" altLang="en-US" sz="1400" dirty="0"/>
              <a:t>基本假设：在文档中高频词和低频词不太会影响文章语义，</a:t>
            </a:r>
            <a:r>
              <a:rPr lang="zh-CN" altLang="en-US" sz="1400" dirty="0">
                <a:solidFill>
                  <a:srgbClr val="C00000"/>
                </a:solidFill>
              </a:rPr>
              <a:t>特别高频和特别低频词</a:t>
            </a:r>
            <a:r>
              <a:rPr lang="zh-CN" altLang="en-US" sz="1400" b="1" dirty="0">
                <a:solidFill>
                  <a:srgbClr val="C00000"/>
                </a:solidFill>
              </a:rPr>
              <a:t>无法反映</a:t>
            </a:r>
            <a:r>
              <a:rPr lang="zh-CN" altLang="en-US" sz="1400" dirty="0"/>
              <a:t>文档的真实内容，就像比赛中去掉最高分和最低分</a:t>
            </a:r>
            <a:endParaRPr lang="en-US" altLang="zh-CN" sz="1400" dirty="0"/>
          </a:p>
          <a:p>
            <a:pPr lvl="1"/>
            <a:r>
              <a:rPr lang="zh-CN" altLang="en-US" sz="1400" dirty="0"/>
              <a:t>高频或低频是根据</a:t>
            </a:r>
            <a:r>
              <a:rPr lang="zh-CN" altLang="en-US" sz="1400" dirty="0">
                <a:solidFill>
                  <a:srgbClr val="C00000"/>
                </a:solidFill>
              </a:rPr>
              <a:t>资料统计得到</a:t>
            </a:r>
          </a:p>
          <a:p>
            <a:endParaRPr kumimoji="1" lang="en-US" altLang="zh-CN" dirty="0"/>
          </a:p>
        </p:txBody>
      </p:sp>
      <p:sp>
        <p:nvSpPr>
          <p:cNvPr id="4" name="Text Box 5"/>
          <p:cNvSpPr txBox="1">
            <a:spLocks noChangeArrowheads="1"/>
          </p:cNvSpPr>
          <p:nvPr/>
        </p:nvSpPr>
        <p:spPr bwMode="auto">
          <a:xfrm>
            <a:off x="1490230" y="2192424"/>
            <a:ext cx="1675209" cy="830997"/>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200" dirty="0"/>
              <a:t>中国足球队在米卢的率领下首次获得世界杯决赛阶段的比赛资格，新浪体育播报</a:t>
            </a:r>
          </a:p>
        </p:txBody>
      </p:sp>
      <p:sp>
        <p:nvSpPr>
          <p:cNvPr id="5" name="Text Box 6"/>
          <p:cNvSpPr txBox="1">
            <a:spLocks noChangeArrowheads="1"/>
          </p:cNvSpPr>
          <p:nvPr/>
        </p:nvSpPr>
        <p:spPr bwMode="auto">
          <a:xfrm>
            <a:off x="1473561" y="3681608"/>
            <a:ext cx="1675210" cy="646331"/>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1200"/>
              <a:t>米卢率领中国足球队首次杀入世界杯决赛阶段，搜狐体育播报</a:t>
            </a:r>
          </a:p>
        </p:txBody>
      </p:sp>
      <p:sp>
        <p:nvSpPr>
          <p:cNvPr id="6" name="Text Box 7"/>
          <p:cNvSpPr txBox="1">
            <a:spLocks noChangeArrowheads="1"/>
          </p:cNvSpPr>
          <p:nvPr/>
        </p:nvSpPr>
        <p:spPr bwMode="auto">
          <a:xfrm>
            <a:off x="3448917" y="1946751"/>
            <a:ext cx="2322910" cy="461665"/>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dirty="0"/>
              <a:t>高频词：中国，在，的，获得，比赛，资格，新浪，体育，播报</a:t>
            </a:r>
          </a:p>
        </p:txBody>
      </p:sp>
      <p:sp>
        <p:nvSpPr>
          <p:cNvPr id="7" name="Text Box 8"/>
          <p:cNvSpPr txBox="1">
            <a:spLocks noChangeArrowheads="1"/>
          </p:cNvSpPr>
          <p:nvPr/>
        </p:nvSpPr>
        <p:spPr bwMode="auto">
          <a:xfrm>
            <a:off x="3435711" y="2442126"/>
            <a:ext cx="2322910" cy="461665"/>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中频词：足球队，率领，首次，世界杯，决赛，阶段</a:t>
            </a:r>
          </a:p>
        </p:txBody>
      </p:sp>
      <p:sp>
        <p:nvSpPr>
          <p:cNvPr id="8" name="Text Box 9"/>
          <p:cNvSpPr txBox="1">
            <a:spLocks noChangeArrowheads="1"/>
          </p:cNvSpPr>
          <p:nvPr/>
        </p:nvSpPr>
        <p:spPr bwMode="auto">
          <a:xfrm>
            <a:off x="3435711" y="2971211"/>
            <a:ext cx="2322910" cy="276999"/>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低频词：米卢</a:t>
            </a:r>
          </a:p>
        </p:txBody>
      </p:sp>
      <p:sp>
        <p:nvSpPr>
          <p:cNvPr id="9" name="Text Box 10"/>
          <p:cNvSpPr txBox="1">
            <a:spLocks noChangeArrowheads="1"/>
          </p:cNvSpPr>
          <p:nvPr/>
        </p:nvSpPr>
        <p:spPr bwMode="auto">
          <a:xfrm>
            <a:off x="3435711" y="3450627"/>
            <a:ext cx="2322910" cy="461665"/>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高频词：中国，搜狐，体育，播报</a:t>
            </a:r>
          </a:p>
        </p:txBody>
      </p:sp>
      <p:sp>
        <p:nvSpPr>
          <p:cNvPr id="10" name="Text Box 11"/>
          <p:cNvSpPr txBox="1">
            <a:spLocks noChangeArrowheads="1"/>
          </p:cNvSpPr>
          <p:nvPr/>
        </p:nvSpPr>
        <p:spPr bwMode="auto">
          <a:xfrm>
            <a:off x="3435711" y="4047131"/>
            <a:ext cx="2322910" cy="461665"/>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中频词：率领，足球队，首次，世界杯，决赛，阶段</a:t>
            </a:r>
          </a:p>
        </p:txBody>
      </p:sp>
      <p:sp>
        <p:nvSpPr>
          <p:cNvPr id="11" name="Text Box 12"/>
          <p:cNvSpPr txBox="1">
            <a:spLocks noChangeArrowheads="1"/>
          </p:cNvSpPr>
          <p:nvPr/>
        </p:nvSpPr>
        <p:spPr bwMode="auto">
          <a:xfrm>
            <a:off x="3435711" y="4641252"/>
            <a:ext cx="2322910" cy="276999"/>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低频词：米卢，杀入</a:t>
            </a:r>
          </a:p>
        </p:txBody>
      </p:sp>
      <p:sp>
        <p:nvSpPr>
          <p:cNvPr id="12" name="Text Box 13"/>
          <p:cNvSpPr txBox="1">
            <a:spLocks noChangeArrowheads="1"/>
          </p:cNvSpPr>
          <p:nvPr/>
        </p:nvSpPr>
        <p:spPr bwMode="auto">
          <a:xfrm>
            <a:off x="6274445" y="2377090"/>
            <a:ext cx="1782365" cy="646331"/>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排序后：足球队，率领，首次，世界杯，决赛，阶段</a:t>
            </a:r>
          </a:p>
        </p:txBody>
      </p:sp>
      <p:sp>
        <p:nvSpPr>
          <p:cNvPr id="13" name="Text Box 14"/>
          <p:cNvSpPr txBox="1">
            <a:spLocks noChangeArrowheads="1"/>
          </p:cNvSpPr>
          <p:nvPr/>
        </p:nvSpPr>
        <p:spPr bwMode="auto">
          <a:xfrm>
            <a:off x="6274445" y="3866517"/>
            <a:ext cx="1782365" cy="646331"/>
          </a:xfrm>
          <a:prstGeom prst="rect">
            <a:avLst/>
          </a:prstGeom>
          <a:solidFill>
            <a:schemeClr val="bg1">
              <a:lumMod val="95000"/>
            </a:schemeClr>
          </a:solidFill>
          <a:ln w="12700">
            <a:solidFill>
              <a:srgbClr val="C00000"/>
            </a:solidFill>
            <a:miter lim="800000"/>
            <a:headEnd/>
            <a:tailEnd/>
          </a:ln>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algn="ctr" eaLnBrk="0" fontAlgn="base" hangingPunct="0">
              <a:spcBef>
                <a:spcPct val="0"/>
              </a:spcBef>
              <a:spcAft>
                <a:spcPct val="0"/>
              </a:spcAft>
              <a:defRPr>
                <a:solidFill>
                  <a:schemeClr val="tx1"/>
                </a:solidFill>
                <a:latin typeface="Arial" charset="0"/>
                <a:ea typeface="宋体" pitchFamily="2" charset="-122"/>
              </a:defRPr>
            </a:lvl6pPr>
            <a:lvl7pPr marL="2971800" indent="-228600" algn="ctr" eaLnBrk="0" fontAlgn="base" hangingPunct="0">
              <a:spcBef>
                <a:spcPct val="0"/>
              </a:spcBef>
              <a:spcAft>
                <a:spcPct val="0"/>
              </a:spcAft>
              <a:defRPr>
                <a:solidFill>
                  <a:schemeClr val="tx1"/>
                </a:solidFill>
                <a:latin typeface="Arial" charset="0"/>
                <a:ea typeface="宋体" pitchFamily="2" charset="-122"/>
              </a:defRPr>
            </a:lvl7pPr>
            <a:lvl8pPr marL="3429000" indent="-228600" algn="ctr" eaLnBrk="0" fontAlgn="base" hangingPunct="0">
              <a:spcBef>
                <a:spcPct val="0"/>
              </a:spcBef>
              <a:spcAft>
                <a:spcPct val="0"/>
              </a:spcAft>
              <a:defRPr>
                <a:solidFill>
                  <a:schemeClr val="tx1"/>
                </a:solidFill>
                <a:latin typeface="Arial" charset="0"/>
                <a:ea typeface="宋体" pitchFamily="2" charset="-122"/>
              </a:defRPr>
            </a:lvl8pPr>
            <a:lvl9pPr marL="3886200" indent="-228600" algn="ctr" eaLnBrk="0" fontAlgn="base" hangingPunct="0">
              <a:spcBef>
                <a:spcPct val="0"/>
              </a:spcBef>
              <a:spcAft>
                <a:spcPct val="0"/>
              </a:spcAft>
              <a:defRPr>
                <a:solidFill>
                  <a:schemeClr val="tx1"/>
                </a:solidFill>
                <a:latin typeface="Arial" charset="0"/>
                <a:ea typeface="宋体" pitchFamily="2" charset="-122"/>
              </a:defRPr>
            </a:lvl9pPr>
          </a:lstStyle>
          <a:p>
            <a:pPr algn="l" eaLnBrk="1" hangingPunct="1">
              <a:spcBef>
                <a:spcPct val="50000"/>
              </a:spcBef>
            </a:pPr>
            <a:r>
              <a:rPr lang="zh-CN" altLang="en-US" sz="1200"/>
              <a:t>排序后：足球队，率领，首次，世界杯，决赛，阶段</a:t>
            </a:r>
          </a:p>
        </p:txBody>
      </p:sp>
      <p:sp>
        <p:nvSpPr>
          <p:cNvPr id="14" name="Line 15"/>
          <p:cNvSpPr>
            <a:spLocks noChangeShapeType="1"/>
          </p:cNvSpPr>
          <p:nvPr/>
        </p:nvSpPr>
        <p:spPr bwMode="auto">
          <a:xfrm flipV="1">
            <a:off x="3165439" y="2067527"/>
            <a:ext cx="216694" cy="432197"/>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5" name="Line 16"/>
          <p:cNvSpPr>
            <a:spLocks noChangeShapeType="1"/>
          </p:cNvSpPr>
          <p:nvPr/>
        </p:nvSpPr>
        <p:spPr bwMode="auto">
          <a:xfrm>
            <a:off x="3220208" y="2499724"/>
            <a:ext cx="161925" cy="0"/>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6" name="Line 17"/>
          <p:cNvSpPr>
            <a:spLocks noChangeShapeType="1"/>
          </p:cNvSpPr>
          <p:nvPr/>
        </p:nvSpPr>
        <p:spPr bwMode="auto">
          <a:xfrm>
            <a:off x="3165439" y="2499724"/>
            <a:ext cx="216694" cy="485775"/>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7" name="Line 18"/>
          <p:cNvSpPr>
            <a:spLocks noChangeShapeType="1"/>
          </p:cNvSpPr>
          <p:nvPr/>
        </p:nvSpPr>
        <p:spPr bwMode="auto">
          <a:xfrm>
            <a:off x="3165439" y="4098327"/>
            <a:ext cx="0" cy="0"/>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8" name="Line 19"/>
          <p:cNvSpPr>
            <a:spLocks noChangeShapeType="1"/>
          </p:cNvSpPr>
          <p:nvPr/>
        </p:nvSpPr>
        <p:spPr bwMode="auto">
          <a:xfrm flipV="1">
            <a:off x="3165439" y="3828055"/>
            <a:ext cx="216694" cy="270272"/>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19" name="Line 20"/>
          <p:cNvSpPr>
            <a:spLocks noChangeShapeType="1"/>
          </p:cNvSpPr>
          <p:nvPr/>
        </p:nvSpPr>
        <p:spPr bwMode="auto">
          <a:xfrm flipV="1">
            <a:off x="3165439" y="4151905"/>
            <a:ext cx="216694" cy="0"/>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20" name="Line 21"/>
          <p:cNvSpPr>
            <a:spLocks noChangeShapeType="1"/>
          </p:cNvSpPr>
          <p:nvPr/>
        </p:nvSpPr>
        <p:spPr bwMode="auto">
          <a:xfrm>
            <a:off x="3165439" y="4206674"/>
            <a:ext cx="216694" cy="432197"/>
          </a:xfrm>
          <a:prstGeom prst="line">
            <a:avLst/>
          </a:prstGeom>
          <a:noFill/>
          <a:ln w="9525">
            <a:solidFill>
              <a:srgbClr val="C00000"/>
            </a:solidFill>
            <a:prstDash val="dash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200"/>
          </a:p>
        </p:txBody>
      </p:sp>
      <p:sp>
        <p:nvSpPr>
          <p:cNvPr id="21" name="箭头: 右 20">
            <a:extLst>
              <a:ext uri="{FF2B5EF4-FFF2-40B4-BE49-F238E27FC236}">
                <a16:creationId xmlns:a16="http://schemas.microsoft.com/office/drawing/2014/main" id="{A75EBF1B-64D5-49E5-ADC0-7E8770AB68C3}"/>
              </a:ext>
            </a:extLst>
          </p:cNvPr>
          <p:cNvSpPr/>
          <p:nvPr/>
        </p:nvSpPr>
        <p:spPr>
          <a:xfrm>
            <a:off x="5857010" y="2571750"/>
            <a:ext cx="297047" cy="178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2558CBEF-9CA8-489A-9A84-2FFD74384C16}"/>
              </a:ext>
            </a:extLst>
          </p:cNvPr>
          <p:cNvSpPr/>
          <p:nvPr/>
        </p:nvSpPr>
        <p:spPr>
          <a:xfrm>
            <a:off x="5868009" y="4151905"/>
            <a:ext cx="297047" cy="178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3910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6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sz="1500" dirty="0"/>
              <a:t>友好的访问（</a:t>
            </a:r>
            <a:r>
              <a:rPr lang="en-US" altLang="zh-CN" sz="1500" dirty="0"/>
              <a:t>Politeness</a:t>
            </a:r>
            <a:r>
              <a:rPr lang="zh-CN" altLang="en-US" sz="1500" dirty="0"/>
              <a:t>）</a:t>
            </a:r>
            <a:endParaRPr lang="en-US" altLang="zh-CN" sz="1500" dirty="0"/>
          </a:p>
          <a:p>
            <a:r>
              <a:rPr lang="zh-CN" altLang="en-US" sz="1500" dirty="0"/>
              <a:t>抓取控制：合作共赢</a:t>
            </a:r>
            <a:endParaRPr lang="en-US" altLang="zh-CN" sz="1500" dirty="0"/>
          </a:p>
          <a:p>
            <a:pPr lvl="1"/>
            <a:r>
              <a:rPr lang="zh-CN" altLang="en-US" sz="1500" dirty="0"/>
              <a:t>搜索引擎同时具有网站流量的生产者和消费者身份</a:t>
            </a:r>
            <a:endParaRPr lang="en-US" altLang="zh-CN" sz="1500" dirty="0"/>
          </a:p>
          <a:p>
            <a:pPr lvl="2"/>
            <a:r>
              <a:rPr lang="zh-CN" altLang="en-US" sz="1500" dirty="0"/>
              <a:t>生产者：为网站带来用户，提升影响和价值</a:t>
            </a:r>
            <a:endParaRPr lang="en-US" altLang="zh-CN" sz="1500" dirty="0"/>
          </a:p>
          <a:p>
            <a:pPr lvl="2"/>
            <a:r>
              <a:rPr lang="zh-CN" altLang="en-US" sz="1500" dirty="0"/>
              <a:t>消费者：消耗网站流量，带来带宽、服务器开销</a:t>
            </a:r>
            <a:endParaRPr lang="en-US" altLang="zh-CN" sz="1500" dirty="0"/>
          </a:p>
          <a:p>
            <a:pPr lvl="1"/>
            <a:r>
              <a:rPr lang="en-US" altLang="zh-CN" sz="1500" dirty="0"/>
              <a:t>Sitemap</a:t>
            </a:r>
            <a:r>
              <a:rPr lang="zh-CN" altLang="en-US" sz="1500" dirty="0"/>
              <a:t>：</a:t>
            </a:r>
            <a:r>
              <a:rPr lang="zh-CN" altLang="en-US" sz="1500" dirty="0">
                <a:solidFill>
                  <a:srgbClr val="C00000"/>
                </a:solidFill>
              </a:rPr>
              <a:t>协助搜索引擎了解网站内容</a:t>
            </a:r>
            <a:endParaRPr lang="en-US" altLang="zh-CN" sz="1500" dirty="0">
              <a:solidFill>
                <a:srgbClr val="C00000"/>
              </a:solidFill>
            </a:endParaRPr>
          </a:p>
          <a:p>
            <a:pPr lvl="1"/>
            <a:r>
              <a:rPr lang="en-US" altLang="zh-CN" sz="1500" dirty="0"/>
              <a:t>Robots.txt</a:t>
            </a:r>
            <a:r>
              <a:rPr lang="zh-CN" altLang="en-US" sz="1500" dirty="0"/>
              <a:t>，</a:t>
            </a:r>
            <a:r>
              <a:rPr lang="en-US" altLang="zh-CN" sz="1500" dirty="0"/>
              <a:t>meta robots</a:t>
            </a:r>
            <a:r>
              <a:rPr lang="zh-CN" altLang="en-US" sz="1500" dirty="0"/>
              <a:t>：控制搜索引擎抓取</a:t>
            </a:r>
          </a:p>
          <a:p>
            <a:endParaRPr kumimoji="1" lang="en-US" altLang="zh-CN" dirty="0"/>
          </a:p>
        </p:txBody>
      </p:sp>
      <p:sp>
        <p:nvSpPr>
          <p:cNvPr id="6" name="矩形 5">
            <a:extLst>
              <a:ext uri="{FF2B5EF4-FFF2-40B4-BE49-F238E27FC236}">
                <a16:creationId xmlns:a16="http://schemas.microsoft.com/office/drawing/2014/main" id="{6B82A05F-03DC-4BBF-AC87-BB7CAC4F0622}"/>
              </a:ext>
            </a:extLst>
          </p:cNvPr>
          <p:cNvSpPr/>
          <p:nvPr/>
        </p:nvSpPr>
        <p:spPr>
          <a:xfrm>
            <a:off x="426027" y="2989662"/>
            <a:ext cx="2836718" cy="1815882"/>
          </a:xfrm>
          <a:prstGeom prst="rect">
            <a:avLst/>
          </a:prstGeom>
          <a:solidFill>
            <a:schemeClr val="bg1">
              <a:lumMod val="95000"/>
            </a:schemeClr>
          </a:solidFill>
          <a:ln>
            <a:solidFill>
              <a:srgbClr val="C00000"/>
            </a:solidFill>
          </a:ln>
        </p:spPr>
        <p:txBody>
          <a:bodyPr wrap="square">
            <a:spAutoFit/>
          </a:bodyPr>
          <a:lstStyle/>
          <a:p>
            <a:pPr algn="just"/>
            <a:r>
              <a:rPr lang="en-US" altLang="zh-CN" sz="1400" dirty="0">
                <a:solidFill>
                  <a:srgbClr val="CC0000"/>
                </a:solidFill>
                <a:latin typeface="arial" panose="020B0604020202020204" pitchFamily="34" charset="0"/>
              </a:rPr>
              <a:t>robots</a:t>
            </a:r>
            <a:r>
              <a:rPr lang="zh-CN" altLang="en-US" sz="1400" dirty="0">
                <a:solidFill>
                  <a:srgbClr val="333333"/>
                </a:solidFill>
                <a:latin typeface="arial" panose="020B0604020202020204" pitchFamily="34" charset="0"/>
              </a:rPr>
              <a:t>协议也叫</a:t>
            </a:r>
            <a:r>
              <a:rPr lang="en-US" altLang="zh-CN" sz="1400" b="1" dirty="0">
                <a:solidFill>
                  <a:srgbClr val="CC0000"/>
                </a:solidFill>
                <a:latin typeface="arial" panose="020B0604020202020204" pitchFamily="34" charset="0"/>
              </a:rPr>
              <a:t>robots.txt</a:t>
            </a:r>
            <a:r>
              <a:rPr lang="zh-CN" altLang="en-US" sz="1400" dirty="0">
                <a:solidFill>
                  <a:srgbClr val="333333"/>
                </a:solidFill>
                <a:latin typeface="arial" panose="020B0604020202020204" pitchFamily="34" charset="0"/>
              </a:rPr>
              <a:t>（统一小写）是一种存放于</a:t>
            </a:r>
            <a:r>
              <a:rPr lang="zh-CN" altLang="en-US" sz="1400" b="1" dirty="0">
                <a:solidFill>
                  <a:srgbClr val="C00000"/>
                </a:solidFill>
                <a:latin typeface="arial" panose="020B0604020202020204" pitchFamily="34" charset="0"/>
              </a:rPr>
              <a:t>网站根目录下的</a:t>
            </a:r>
            <a:r>
              <a:rPr lang="en-US" altLang="zh-CN" sz="1400" b="1" dirty="0">
                <a:solidFill>
                  <a:srgbClr val="C00000"/>
                </a:solidFill>
                <a:latin typeface="arial" panose="020B0604020202020204" pitchFamily="34" charset="0"/>
              </a:rPr>
              <a:t>ASCII</a:t>
            </a:r>
            <a:r>
              <a:rPr lang="zh-CN" altLang="en-US" sz="1400" b="1" dirty="0">
                <a:solidFill>
                  <a:srgbClr val="C00000"/>
                </a:solidFill>
                <a:latin typeface="arial" panose="020B0604020202020204" pitchFamily="34" charset="0"/>
              </a:rPr>
              <a:t>编码的文本文件</a:t>
            </a:r>
            <a:r>
              <a:rPr lang="zh-CN" altLang="en-US" sz="1400" dirty="0">
                <a:solidFill>
                  <a:srgbClr val="333333"/>
                </a:solidFill>
                <a:latin typeface="arial" panose="020B0604020202020204" pitchFamily="34" charset="0"/>
              </a:rPr>
              <a:t>，它通常告诉网络搜索引擎的漫游器（又称网络蜘蛛），此网站中的哪些内容是不应被搜索引擎的漫游器获取的，哪些是可以被漫游器获取的</a:t>
            </a:r>
            <a:endParaRPr lang="zh-CN" altLang="en-US" sz="1400" dirty="0"/>
          </a:p>
        </p:txBody>
      </p:sp>
      <p:sp>
        <p:nvSpPr>
          <p:cNvPr id="7" name="椭圆 6">
            <a:extLst>
              <a:ext uri="{FF2B5EF4-FFF2-40B4-BE49-F238E27FC236}">
                <a16:creationId xmlns:a16="http://schemas.microsoft.com/office/drawing/2014/main" id="{1C1FF23E-DC31-4554-BA19-376432A646EA}"/>
              </a:ext>
            </a:extLst>
          </p:cNvPr>
          <p:cNvSpPr/>
          <p:nvPr/>
        </p:nvSpPr>
        <p:spPr>
          <a:xfrm>
            <a:off x="1323619" y="2830199"/>
            <a:ext cx="1452283" cy="64696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a:spLocks noChangeArrowheads="1"/>
          </p:cNvSpPr>
          <p:nvPr/>
        </p:nvSpPr>
        <p:spPr bwMode="auto">
          <a:xfrm>
            <a:off x="4392750" y="3334691"/>
            <a:ext cx="4537472" cy="13388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zh-CN" sz="1350" dirty="0">
                <a:solidFill>
                  <a:schemeClr val="bg1"/>
                </a:solidFill>
              </a:rPr>
              <a:t>&lt;html&gt;</a:t>
            </a:r>
          </a:p>
          <a:p>
            <a:pPr algn="l"/>
            <a:r>
              <a:rPr lang="en-US" altLang="zh-CN" sz="1350" dirty="0">
                <a:solidFill>
                  <a:schemeClr val="bg1"/>
                </a:solidFill>
              </a:rPr>
              <a:t>&lt;head&gt;</a:t>
            </a:r>
          </a:p>
          <a:p>
            <a:pPr algn="l"/>
            <a:r>
              <a:rPr lang="en-US" altLang="zh-CN" sz="1350" dirty="0">
                <a:solidFill>
                  <a:schemeClr val="bg1"/>
                </a:solidFill>
              </a:rPr>
              <a:t>&lt;meta name="robots" content="</a:t>
            </a:r>
            <a:r>
              <a:rPr lang="en-US" altLang="zh-CN" sz="1350" dirty="0" err="1">
                <a:solidFill>
                  <a:schemeClr val="bg1"/>
                </a:solidFill>
              </a:rPr>
              <a:t>noindex,nofollow</a:t>
            </a:r>
            <a:r>
              <a:rPr lang="en-US" altLang="zh-CN" sz="1350" dirty="0">
                <a:solidFill>
                  <a:schemeClr val="bg1"/>
                </a:solidFill>
              </a:rPr>
              <a:t>"&gt;</a:t>
            </a:r>
          </a:p>
          <a:p>
            <a:pPr algn="l"/>
            <a:r>
              <a:rPr lang="en-US" altLang="zh-CN" sz="1350" dirty="0">
                <a:solidFill>
                  <a:schemeClr val="bg1"/>
                </a:solidFill>
              </a:rPr>
              <a:t>&lt;title&gt;...&lt;/title&gt;</a:t>
            </a:r>
          </a:p>
          <a:p>
            <a:pPr algn="l"/>
            <a:r>
              <a:rPr lang="en-US" altLang="zh-CN" sz="1350" dirty="0">
                <a:solidFill>
                  <a:schemeClr val="bg1"/>
                </a:solidFill>
              </a:rPr>
              <a:t>&lt;/head&gt;</a:t>
            </a:r>
          </a:p>
          <a:p>
            <a:pPr algn="l"/>
            <a:r>
              <a:rPr lang="en-US" altLang="zh-CN" sz="1350" dirty="0">
                <a:solidFill>
                  <a:schemeClr val="bg1"/>
                </a:solidFill>
              </a:rPr>
              <a:t>&lt;body&gt;...</a:t>
            </a:r>
            <a:endParaRPr lang="zh-CN" altLang="en-US" sz="1350" dirty="0">
              <a:solidFill>
                <a:schemeClr val="bg1"/>
              </a:solidFill>
            </a:endParaRPr>
          </a:p>
        </p:txBody>
      </p:sp>
      <p:sp>
        <p:nvSpPr>
          <p:cNvPr id="9" name="矩形 8">
            <a:extLst>
              <a:ext uri="{FF2B5EF4-FFF2-40B4-BE49-F238E27FC236}">
                <a16:creationId xmlns:a16="http://schemas.microsoft.com/office/drawing/2014/main" id="{1037826D-982B-456D-ABAF-3F29971EADE0}"/>
              </a:ext>
            </a:extLst>
          </p:cNvPr>
          <p:cNvSpPr/>
          <p:nvPr/>
        </p:nvSpPr>
        <p:spPr>
          <a:xfrm>
            <a:off x="6255328" y="2259022"/>
            <a:ext cx="2611582" cy="954107"/>
          </a:xfrm>
          <a:prstGeom prst="rect">
            <a:avLst/>
          </a:prstGeom>
          <a:solidFill>
            <a:schemeClr val="bg1">
              <a:lumMod val="95000"/>
            </a:schemeClr>
          </a:solidFill>
          <a:ln>
            <a:solidFill>
              <a:srgbClr val="C00000"/>
            </a:solidFill>
          </a:ln>
        </p:spPr>
        <p:txBody>
          <a:bodyPr wrap="square">
            <a:spAutoFit/>
          </a:bodyPr>
          <a:lstStyle/>
          <a:p>
            <a:pPr algn="just"/>
            <a:r>
              <a:rPr lang="en-US" altLang="zh-CN" sz="1400" dirty="0">
                <a:solidFill>
                  <a:srgbClr val="333333"/>
                </a:solidFill>
                <a:latin typeface="Helvetica Neue"/>
              </a:rPr>
              <a:t>meta robots </a:t>
            </a:r>
            <a:r>
              <a:rPr lang="zh-CN" altLang="en-US" sz="1400" dirty="0">
                <a:solidFill>
                  <a:srgbClr val="333333"/>
                </a:solidFill>
                <a:latin typeface="Helvetica Neue"/>
              </a:rPr>
              <a:t>标签是页面</a:t>
            </a:r>
            <a:r>
              <a:rPr lang="en-US" altLang="zh-CN" sz="1400" dirty="0">
                <a:solidFill>
                  <a:srgbClr val="333333"/>
                </a:solidFill>
                <a:latin typeface="Helvetica Neue"/>
              </a:rPr>
              <a:t>head</a:t>
            </a:r>
            <a:r>
              <a:rPr lang="zh-CN" altLang="en-US" sz="1400" dirty="0">
                <a:solidFill>
                  <a:srgbClr val="333333"/>
                </a:solidFill>
                <a:latin typeface="Helvetica Neue"/>
              </a:rPr>
              <a:t>部分</a:t>
            </a:r>
            <a:r>
              <a:rPr lang="en-US" altLang="zh-CN" sz="1400" dirty="0">
                <a:solidFill>
                  <a:srgbClr val="333333"/>
                </a:solidFill>
                <a:latin typeface="Helvetica Neue"/>
              </a:rPr>
              <a:t>meta</a:t>
            </a:r>
            <a:r>
              <a:rPr lang="zh-CN" altLang="en-US" sz="1400" dirty="0">
                <a:solidFill>
                  <a:srgbClr val="333333"/>
                </a:solidFill>
                <a:latin typeface="Helvetica Neue"/>
              </a:rPr>
              <a:t>标签的一种，用于指令搜索引擎禁止索引（收录）本页内容</a:t>
            </a:r>
            <a:endParaRPr lang="zh-CN" altLang="en-US" sz="1400" dirty="0"/>
          </a:p>
        </p:txBody>
      </p:sp>
      <p:sp>
        <p:nvSpPr>
          <p:cNvPr id="10" name="椭圆 9">
            <a:extLst>
              <a:ext uri="{FF2B5EF4-FFF2-40B4-BE49-F238E27FC236}">
                <a16:creationId xmlns:a16="http://schemas.microsoft.com/office/drawing/2014/main" id="{DC932DB1-DA45-4BA5-8E31-F813B36CA8AF}"/>
              </a:ext>
            </a:extLst>
          </p:cNvPr>
          <p:cNvSpPr/>
          <p:nvPr/>
        </p:nvSpPr>
        <p:spPr>
          <a:xfrm>
            <a:off x="4342515" y="3577358"/>
            <a:ext cx="1968027" cy="6404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3857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文本入门、文本采集</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文本数据简介：</a:t>
            </a:r>
            <a:r>
              <a:rPr kumimoji="1" lang="zh-CN" altLang="en-US" dirty="0"/>
              <a:t>文本覆盖了人类生活的方方面面</a:t>
            </a:r>
            <a:endParaRPr lang="en-US" dirty="0"/>
          </a:p>
        </p:txBody>
      </p:sp>
      <p:pic>
        <p:nvPicPr>
          <p:cNvPr id="4" name="图片 3">
            <a:extLst>
              <a:ext uri="{FF2B5EF4-FFF2-40B4-BE49-F238E27FC236}">
                <a16:creationId xmlns:a16="http://schemas.microsoft.com/office/drawing/2014/main" id="{46ADA822-2148-0346-9252-B820F9A18F89}"/>
              </a:ext>
            </a:extLst>
          </p:cNvPr>
          <p:cNvPicPr>
            <a:picLocks noChangeAspect="1"/>
          </p:cNvPicPr>
          <p:nvPr/>
        </p:nvPicPr>
        <p:blipFill>
          <a:blip r:embed="rId2"/>
          <a:stretch>
            <a:fillRect/>
          </a:stretch>
        </p:blipFill>
        <p:spPr>
          <a:xfrm>
            <a:off x="1777801" y="1470759"/>
            <a:ext cx="5855034" cy="3491369"/>
          </a:xfrm>
          <a:prstGeom prst="rect">
            <a:avLst/>
          </a:prstGeom>
        </p:spPr>
      </p:pic>
      <p:sp>
        <p:nvSpPr>
          <p:cNvPr id="5" name="椭圆 4">
            <a:extLst>
              <a:ext uri="{FF2B5EF4-FFF2-40B4-BE49-F238E27FC236}">
                <a16:creationId xmlns:a16="http://schemas.microsoft.com/office/drawing/2014/main" id="{03A733EE-DBB5-4A2F-9C62-E0D85B0AF558}"/>
              </a:ext>
            </a:extLst>
          </p:cNvPr>
          <p:cNvSpPr/>
          <p:nvPr/>
        </p:nvSpPr>
        <p:spPr>
          <a:xfrm>
            <a:off x="1656876" y="1557729"/>
            <a:ext cx="1361507" cy="14228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03A733EE-DBB5-4A2F-9C62-E0D85B0AF558}"/>
              </a:ext>
            </a:extLst>
          </p:cNvPr>
          <p:cNvSpPr/>
          <p:nvPr/>
        </p:nvSpPr>
        <p:spPr>
          <a:xfrm>
            <a:off x="1595916" y="3509570"/>
            <a:ext cx="1361507" cy="14228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6612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lnSpcReduction="10000"/>
          </a:bodyPr>
          <a:lstStyle/>
          <a:p>
            <a:r>
              <a:rPr lang="zh-CN" altLang="en-US" dirty="0"/>
              <a:t>友好的访问（</a:t>
            </a:r>
            <a:r>
              <a:rPr lang="en-US" altLang="zh-CN" dirty="0"/>
              <a:t>Politeness</a:t>
            </a:r>
            <a:r>
              <a:rPr lang="zh-CN" altLang="en-US" dirty="0"/>
              <a:t>）</a:t>
            </a:r>
            <a:endParaRPr lang="en-US" altLang="zh-CN" dirty="0"/>
          </a:p>
          <a:p>
            <a:r>
              <a:rPr lang="zh-CN" altLang="en-US" sz="1800" dirty="0"/>
              <a:t>抓取控制：合作共赢（续）</a:t>
            </a:r>
            <a:endParaRPr lang="en-US" altLang="zh-CN" sz="1800" dirty="0"/>
          </a:p>
          <a:p>
            <a:pPr lvl="1"/>
            <a:r>
              <a:rPr lang="en-US" altLang="zh-CN" sz="1600" dirty="0"/>
              <a:t>Meta robots</a:t>
            </a:r>
          </a:p>
          <a:p>
            <a:pPr lvl="2"/>
            <a:r>
              <a:rPr lang="zh-CN" altLang="en-US" dirty="0"/>
              <a:t>可以提供</a:t>
            </a:r>
            <a:r>
              <a:rPr lang="zh-CN" altLang="en-US" dirty="0">
                <a:solidFill>
                  <a:srgbClr val="C00000"/>
                </a:solidFill>
              </a:rPr>
              <a:t>页面级</a:t>
            </a:r>
            <a:r>
              <a:rPr lang="zh-CN" altLang="en-US" dirty="0"/>
              <a:t>更精细的控制</a:t>
            </a:r>
          </a:p>
          <a:p>
            <a:pPr lvl="2"/>
            <a:r>
              <a:rPr lang="zh-CN" altLang="en-US" dirty="0"/>
              <a:t>支持多种语义，但不支持针对不同</a:t>
            </a:r>
            <a:r>
              <a:rPr lang="en-US" altLang="zh-CN" dirty="0"/>
              <a:t>UA</a:t>
            </a:r>
            <a:r>
              <a:rPr lang="zh-CN" altLang="en-US" dirty="0"/>
              <a:t>分别设置</a:t>
            </a:r>
          </a:p>
          <a:p>
            <a:pPr lvl="2"/>
            <a:r>
              <a:rPr lang="en-US" altLang="zh-CN" dirty="0" err="1"/>
              <a:t>noindex</a:t>
            </a:r>
            <a:r>
              <a:rPr lang="en-US" altLang="zh-CN" dirty="0"/>
              <a:t> – </a:t>
            </a:r>
            <a:r>
              <a:rPr lang="zh-CN" altLang="en-US" dirty="0">
                <a:solidFill>
                  <a:srgbClr val="C00000"/>
                </a:solidFill>
              </a:rPr>
              <a:t>禁止检索</a:t>
            </a:r>
            <a:r>
              <a:rPr lang="zh-CN" altLang="en-US" dirty="0"/>
              <a:t>这张网页</a:t>
            </a:r>
          </a:p>
          <a:p>
            <a:pPr lvl="2"/>
            <a:r>
              <a:rPr lang="en-US" altLang="zh-CN" dirty="0" err="1"/>
              <a:t>nofollow</a:t>
            </a:r>
            <a:r>
              <a:rPr lang="en-US" altLang="zh-CN" dirty="0"/>
              <a:t> – </a:t>
            </a:r>
            <a:r>
              <a:rPr lang="zh-CN" altLang="en-US" dirty="0"/>
              <a:t>禁止抓取该网页的</a:t>
            </a:r>
            <a:r>
              <a:rPr lang="zh-CN" altLang="en-US" dirty="0">
                <a:solidFill>
                  <a:srgbClr val="C00000"/>
                </a:solidFill>
              </a:rPr>
              <a:t>出链</a:t>
            </a:r>
          </a:p>
          <a:p>
            <a:pPr lvl="2"/>
            <a:r>
              <a:rPr lang="en-US" altLang="zh-CN" dirty="0" err="1"/>
              <a:t>noarchive</a:t>
            </a:r>
            <a:r>
              <a:rPr lang="en-US" altLang="zh-CN" dirty="0"/>
              <a:t> – </a:t>
            </a:r>
            <a:r>
              <a:rPr lang="zh-CN" altLang="en-US" dirty="0"/>
              <a:t>禁止保存</a:t>
            </a:r>
            <a:r>
              <a:rPr lang="zh-CN" altLang="en-US" dirty="0">
                <a:solidFill>
                  <a:srgbClr val="C00000"/>
                </a:solidFill>
              </a:rPr>
              <a:t>快照</a:t>
            </a:r>
          </a:p>
          <a:p>
            <a:pPr lvl="2"/>
            <a:r>
              <a:rPr lang="en-US" altLang="zh-CN" dirty="0" err="1"/>
              <a:t>nosnippet</a:t>
            </a:r>
            <a:r>
              <a:rPr lang="en-US" altLang="zh-CN" dirty="0"/>
              <a:t> – </a:t>
            </a:r>
            <a:r>
              <a:rPr lang="zh-CN" altLang="en-US" dirty="0"/>
              <a:t>禁止</a:t>
            </a:r>
            <a:r>
              <a:rPr lang="zh-CN" altLang="en-US" dirty="0">
                <a:solidFill>
                  <a:srgbClr val="C00000"/>
                </a:solidFill>
              </a:rPr>
              <a:t>展示摘要</a:t>
            </a:r>
          </a:p>
          <a:p>
            <a:pPr lvl="2"/>
            <a:r>
              <a:rPr lang="en-US" altLang="zh-CN" sz="1400" dirty="0" err="1"/>
              <a:t>noodp</a:t>
            </a:r>
            <a:r>
              <a:rPr lang="en-US" altLang="zh-CN" sz="1400" dirty="0"/>
              <a:t> –</a:t>
            </a:r>
            <a:r>
              <a:rPr lang="zh-CN" altLang="en-US" sz="1400" dirty="0"/>
              <a:t>在搜索结果中不使用</a:t>
            </a:r>
            <a:r>
              <a:rPr lang="en-US" altLang="zh-CN" sz="1400" dirty="0"/>
              <a:t>Open Directory Project</a:t>
            </a:r>
            <a:r>
              <a:rPr lang="zh-CN" altLang="en-US" sz="1400" dirty="0"/>
              <a:t>中的描述信息作为其摘要信息</a:t>
            </a:r>
          </a:p>
          <a:p>
            <a:pPr lvl="1"/>
            <a:r>
              <a:rPr lang="zh-CN" altLang="en-US" sz="1600" dirty="0"/>
              <a:t>仅是建议标准，各大搜索引擎支持程度不同</a:t>
            </a:r>
            <a:endParaRPr lang="en-US" altLang="zh-CN" sz="1600" dirty="0"/>
          </a:p>
          <a:p>
            <a:r>
              <a:rPr lang="zh-CN" altLang="en-US" sz="1800" dirty="0"/>
              <a:t>一对矛盾</a:t>
            </a:r>
            <a:endParaRPr lang="en-US" altLang="zh-CN" sz="1800" dirty="0"/>
          </a:p>
          <a:p>
            <a:pPr lvl="1"/>
            <a:r>
              <a:rPr lang="zh-CN" altLang="en-US" sz="1600" dirty="0"/>
              <a:t>友好原则要求我们</a:t>
            </a:r>
            <a:r>
              <a:rPr lang="zh-CN" altLang="en-US" sz="1600" dirty="0">
                <a:solidFill>
                  <a:srgbClr val="C00000"/>
                </a:solidFill>
              </a:rPr>
              <a:t>不能过于频繁地访问某个网站</a:t>
            </a:r>
            <a:endParaRPr lang="en-US" altLang="zh-CN" sz="1600" dirty="0"/>
          </a:p>
          <a:p>
            <a:pPr lvl="1"/>
            <a:r>
              <a:rPr lang="zh-CN" altLang="en-US" sz="1600" dirty="0"/>
              <a:t>由于网页不断更新，我们需要频繁地爬取才能保证搜索结果的新鲜度</a:t>
            </a:r>
            <a:endParaRPr kumimoji="1" lang="en-US" altLang="zh-CN" dirty="0"/>
          </a:p>
        </p:txBody>
      </p:sp>
    </p:spTree>
    <p:extLst>
      <p:ext uri="{BB962C8B-B14F-4D97-AF65-F5344CB8AC3E}">
        <p14:creationId xmlns:p14="http://schemas.microsoft.com/office/powerpoint/2010/main" val="129029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友好访问</a:t>
            </a:r>
            <a:endParaRPr kumimoji="1" lang="en-US" altLang="zh-CN" dirty="0"/>
          </a:p>
        </p:txBody>
      </p:sp>
      <p:pic>
        <p:nvPicPr>
          <p:cNvPr id="4" name="图片 3">
            <a:extLst>
              <a:ext uri="{FF2B5EF4-FFF2-40B4-BE49-F238E27FC236}">
                <a16:creationId xmlns:a16="http://schemas.microsoft.com/office/drawing/2014/main" id="{566CE0DE-9285-8D4F-AA6A-53F2F04AE18D}"/>
              </a:ext>
            </a:extLst>
          </p:cNvPr>
          <p:cNvPicPr>
            <a:picLocks noChangeAspect="1"/>
          </p:cNvPicPr>
          <p:nvPr/>
        </p:nvPicPr>
        <p:blipFill>
          <a:blip r:embed="rId2"/>
          <a:stretch>
            <a:fillRect/>
          </a:stretch>
        </p:blipFill>
        <p:spPr>
          <a:xfrm>
            <a:off x="300992" y="1301315"/>
            <a:ext cx="4316786" cy="2328296"/>
          </a:xfrm>
          <a:prstGeom prst="rect">
            <a:avLst/>
          </a:prstGeom>
        </p:spPr>
      </p:pic>
      <p:sp>
        <p:nvSpPr>
          <p:cNvPr id="5" name="文本框 4">
            <a:extLst>
              <a:ext uri="{FF2B5EF4-FFF2-40B4-BE49-F238E27FC236}">
                <a16:creationId xmlns:a16="http://schemas.microsoft.com/office/drawing/2014/main" id="{4D2A297E-DEB2-C44F-A3A0-69375183679F}"/>
              </a:ext>
            </a:extLst>
          </p:cNvPr>
          <p:cNvSpPr txBox="1"/>
          <p:nvPr/>
        </p:nvSpPr>
        <p:spPr>
          <a:xfrm>
            <a:off x="348343" y="3684952"/>
            <a:ext cx="1836400" cy="369332"/>
          </a:xfrm>
          <a:prstGeom prst="rect">
            <a:avLst/>
          </a:prstGeom>
          <a:noFill/>
        </p:spPr>
        <p:txBody>
          <a:bodyPr wrap="none" rtlCol="0">
            <a:spAutoFit/>
          </a:bodyPr>
          <a:lstStyle/>
          <a:p>
            <a:r>
              <a:rPr kumimoji="1" lang="en-US" altLang="zh-CN" dirty="0" err="1"/>
              <a:t>Robots.txt</a:t>
            </a:r>
            <a:r>
              <a:rPr kumimoji="1" lang="zh-CN" altLang="en-US" dirty="0"/>
              <a:t>的说明</a:t>
            </a:r>
          </a:p>
        </p:txBody>
      </p:sp>
      <p:pic>
        <p:nvPicPr>
          <p:cNvPr id="8" name="图片 7">
            <a:extLst>
              <a:ext uri="{FF2B5EF4-FFF2-40B4-BE49-F238E27FC236}">
                <a16:creationId xmlns:a16="http://schemas.microsoft.com/office/drawing/2014/main" id="{8E1FD4BE-BEE1-DC4E-BAC0-D778928B5BA1}"/>
              </a:ext>
            </a:extLst>
          </p:cNvPr>
          <p:cNvPicPr>
            <a:picLocks noChangeAspect="1"/>
          </p:cNvPicPr>
          <p:nvPr/>
        </p:nvPicPr>
        <p:blipFill>
          <a:blip r:embed="rId3"/>
          <a:stretch>
            <a:fillRect/>
          </a:stretch>
        </p:blipFill>
        <p:spPr>
          <a:xfrm>
            <a:off x="4811506" y="2921910"/>
            <a:ext cx="4158873" cy="754400"/>
          </a:xfrm>
          <a:prstGeom prst="rect">
            <a:avLst/>
          </a:prstGeom>
        </p:spPr>
      </p:pic>
      <p:sp>
        <p:nvSpPr>
          <p:cNvPr id="9" name="文本框 8">
            <a:extLst>
              <a:ext uri="{FF2B5EF4-FFF2-40B4-BE49-F238E27FC236}">
                <a16:creationId xmlns:a16="http://schemas.microsoft.com/office/drawing/2014/main" id="{106B6D67-C433-7740-83DF-9B583A1AC491}"/>
              </a:ext>
            </a:extLst>
          </p:cNvPr>
          <p:cNvSpPr txBox="1"/>
          <p:nvPr/>
        </p:nvSpPr>
        <p:spPr>
          <a:xfrm>
            <a:off x="4811506" y="3794305"/>
            <a:ext cx="3770584" cy="923330"/>
          </a:xfrm>
          <a:prstGeom prst="rect">
            <a:avLst/>
          </a:prstGeom>
          <a:noFill/>
        </p:spPr>
        <p:txBody>
          <a:bodyPr wrap="none" rtlCol="0">
            <a:spAutoFit/>
          </a:bodyPr>
          <a:lstStyle/>
          <a:p>
            <a:r>
              <a:rPr kumimoji="1" lang="en-US" altLang="zh-CN" dirty="0"/>
              <a:t>A</a:t>
            </a:r>
            <a:r>
              <a:rPr kumimoji="1" lang="zh-CN" altLang="en-US" dirty="0"/>
              <a:t>：仅允许</a:t>
            </a:r>
            <a:r>
              <a:rPr kumimoji="1" lang="en-US" altLang="zh-CN" dirty="0"/>
              <a:t>Google</a:t>
            </a:r>
            <a:r>
              <a:rPr kumimoji="1" lang="zh-CN" altLang="en-US" dirty="0"/>
              <a:t>抓取本网站的网页</a:t>
            </a:r>
            <a:endParaRPr kumimoji="1" lang="en-US" altLang="zh-CN" dirty="0"/>
          </a:p>
          <a:p>
            <a:r>
              <a:rPr kumimoji="1" lang="en-US" altLang="zh-CN" dirty="0"/>
              <a:t>B</a:t>
            </a:r>
            <a:r>
              <a:rPr kumimoji="1" lang="zh-CN" altLang="en-US" dirty="0"/>
              <a:t>：仅禁止</a:t>
            </a:r>
            <a:r>
              <a:rPr kumimoji="1" lang="en-US" altLang="zh-CN" dirty="0"/>
              <a:t>Google</a:t>
            </a:r>
            <a:r>
              <a:rPr kumimoji="1" lang="zh-CN" altLang="en-US" dirty="0"/>
              <a:t>抓取本网站的网页</a:t>
            </a:r>
            <a:endParaRPr kumimoji="1" lang="en-US" altLang="zh-CN" dirty="0"/>
          </a:p>
          <a:p>
            <a:r>
              <a:rPr kumimoji="1" lang="en-US" altLang="zh-CN" dirty="0"/>
              <a:t>C</a:t>
            </a:r>
            <a:r>
              <a:rPr kumimoji="1" lang="zh-CN" altLang="en-US" dirty="0"/>
              <a:t>：禁止所有爬虫抓取本网站的网页</a:t>
            </a:r>
          </a:p>
        </p:txBody>
      </p:sp>
      <p:pic>
        <p:nvPicPr>
          <p:cNvPr id="10" name="图片 9">
            <a:extLst>
              <a:ext uri="{FF2B5EF4-FFF2-40B4-BE49-F238E27FC236}">
                <a16:creationId xmlns:a16="http://schemas.microsoft.com/office/drawing/2014/main" id="{BF9F4AFC-3123-4747-8BDD-B8221C162DB9}"/>
              </a:ext>
            </a:extLst>
          </p:cNvPr>
          <p:cNvPicPr>
            <a:picLocks noChangeAspect="1"/>
          </p:cNvPicPr>
          <p:nvPr/>
        </p:nvPicPr>
        <p:blipFill>
          <a:blip r:embed="rId4"/>
          <a:stretch>
            <a:fillRect/>
          </a:stretch>
        </p:blipFill>
        <p:spPr>
          <a:xfrm>
            <a:off x="4811506" y="1151642"/>
            <a:ext cx="3916392" cy="418963"/>
          </a:xfrm>
          <a:prstGeom prst="rect">
            <a:avLst/>
          </a:prstGeom>
        </p:spPr>
      </p:pic>
      <p:sp>
        <p:nvSpPr>
          <p:cNvPr id="11" name="文本框 10">
            <a:extLst>
              <a:ext uri="{FF2B5EF4-FFF2-40B4-BE49-F238E27FC236}">
                <a16:creationId xmlns:a16="http://schemas.microsoft.com/office/drawing/2014/main" id="{0A75D9F8-18F6-C346-8961-B8A14815E9FF}"/>
              </a:ext>
            </a:extLst>
          </p:cNvPr>
          <p:cNvSpPr txBox="1"/>
          <p:nvPr/>
        </p:nvSpPr>
        <p:spPr>
          <a:xfrm>
            <a:off x="4811506" y="1570605"/>
            <a:ext cx="3772186" cy="646331"/>
          </a:xfrm>
          <a:prstGeom prst="rect">
            <a:avLst/>
          </a:prstGeom>
          <a:noFill/>
        </p:spPr>
        <p:txBody>
          <a:bodyPr wrap="none" rtlCol="0">
            <a:spAutoFit/>
          </a:bodyPr>
          <a:lstStyle/>
          <a:p>
            <a:r>
              <a:rPr kumimoji="1" lang="en-US" altLang="zh-CN" dirty="0"/>
              <a:t>A</a:t>
            </a:r>
            <a:r>
              <a:rPr kumimoji="1" lang="zh-CN" altLang="en-US" dirty="0"/>
              <a:t>：允许所有爬虫抓取本网站的网页</a:t>
            </a:r>
            <a:endParaRPr kumimoji="1" lang="en-US" altLang="zh-CN" dirty="0"/>
          </a:p>
          <a:p>
            <a:r>
              <a:rPr kumimoji="1" lang="en-US" altLang="zh-CN" dirty="0"/>
              <a:t>B</a:t>
            </a:r>
            <a:r>
              <a:rPr kumimoji="1" lang="zh-CN" altLang="en-US" dirty="0"/>
              <a:t>：禁止所有爬虫抓取本网站的网页</a:t>
            </a:r>
          </a:p>
        </p:txBody>
      </p:sp>
      <p:sp>
        <p:nvSpPr>
          <p:cNvPr id="12" name="矩形 11">
            <a:extLst>
              <a:ext uri="{FF2B5EF4-FFF2-40B4-BE49-F238E27FC236}">
                <a16:creationId xmlns:a16="http://schemas.microsoft.com/office/drawing/2014/main" id="{F62B19E5-44B3-4748-96B4-A8E3E0DCF88A}"/>
              </a:ext>
            </a:extLst>
          </p:cNvPr>
          <p:cNvSpPr/>
          <p:nvPr/>
        </p:nvSpPr>
        <p:spPr>
          <a:xfrm>
            <a:off x="389441" y="4001044"/>
            <a:ext cx="4122795" cy="369332"/>
          </a:xfrm>
          <a:prstGeom prst="rect">
            <a:avLst/>
          </a:prstGeom>
          <a:solidFill>
            <a:schemeClr val="accent3">
              <a:lumMod val="20000"/>
              <a:lumOff val="80000"/>
            </a:schemeClr>
          </a:solidFill>
          <a:ln>
            <a:solidFill>
              <a:srgbClr val="C00000"/>
            </a:solidFill>
          </a:ln>
        </p:spPr>
        <p:txBody>
          <a:bodyPr wrap="none">
            <a:spAutoFit/>
          </a:bodyPr>
          <a:lstStyle/>
          <a:p>
            <a:r>
              <a:rPr lang="en" altLang="zh-CN" dirty="0">
                <a:hlinkClick r:id="rId5"/>
              </a:rPr>
              <a:t>https://www.robotstxt.org/robotstxt.html</a:t>
            </a:r>
            <a:endParaRPr lang="zh-CN" altLang="en-US" dirty="0"/>
          </a:p>
        </p:txBody>
      </p:sp>
      <p:sp>
        <p:nvSpPr>
          <p:cNvPr id="6" name="矩形: 圆角 5">
            <a:extLst>
              <a:ext uri="{FF2B5EF4-FFF2-40B4-BE49-F238E27FC236}">
                <a16:creationId xmlns:a16="http://schemas.microsoft.com/office/drawing/2014/main" id="{EB1DBEC6-7A95-4C4A-98AF-B745CB1337B7}"/>
              </a:ext>
            </a:extLst>
          </p:cNvPr>
          <p:cNvSpPr/>
          <p:nvPr/>
        </p:nvSpPr>
        <p:spPr>
          <a:xfrm>
            <a:off x="348343" y="2216936"/>
            <a:ext cx="1948543" cy="2686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8140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友好访问</a:t>
            </a:r>
            <a:endParaRPr kumimoji="1" lang="en-US" altLang="zh-CN" dirty="0"/>
          </a:p>
        </p:txBody>
      </p:sp>
      <p:pic>
        <p:nvPicPr>
          <p:cNvPr id="4" name="图片 3">
            <a:extLst>
              <a:ext uri="{FF2B5EF4-FFF2-40B4-BE49-F238E27FC236}">
                <a16:creationId xmlns:a16="http://schemas.microsoft.com/office/drawing/2014/main" id="{566CE0DE-9285-8D4F-AA6A-53F2F04AE18D}"/>
              </a:ext>
            </a:extLst>
          </p:cNvPr>
          <p:cNvPicPr>
            <a:picLocks noChangeAspect="1"/>
          </p:cNvPicPr>
          <p:nvPr/>
        </p:nvPicPr>
        <p:blipFill>
          <a:blip r:embed="rId2"/>
          <a:stretch>
            <a:fillRect/>
          </a:stretch>
        </p:blipFill>
        <p:spPr>
          <a:xfrm>
            <a:off x="300992" y="1301315"/>
            <a:ext cx="4316786" cy="2328296"/>
          </a:xfrm>
          <a:prstGeom prst="rect">
            <a:avLst/>
          </a:prstGeom>
        </p:spPr>
      </p:pic>
      <p:sp>
        <p:nvSpPr>
          <p:cNvPr id="5" name="文本框 4">
            <a:extLst>
              <a:ext uri="{FF2B5EF4-FFF2-40B4-BE49-F238E27FC236}">
                <a16:creationId xmlns:a16="http://schemas.microsoft.com/office/drawing/2014/main" id="{4D2A297E-DEB2-C44F-A3A0-69375183679F}"/>
              </a:ext>
            </a:extLst>
          </p:cNvPr>
          <p:cNvSpPr txBox="1"/>
          <p:nvPr/>
        </p:nvSpPr>
        <p:spPr>
          <a:xfrm>
            <a:off x="348343" y="3684952"/>
            <a:ext cx="1836400" cy="369332"/>
          </a:xfrm>
          <a:prstGeom prst="rect">
            <a:avLst/>
          </a:prstGeom>
          <a:noFill/>
        </p:spPr>
        <p:txBody>
          <a:bodyPr wrap="none" rtlCol="0">
            <a:spAutoFit/>
          </a:bodyPr>
          <a:lstStyle/>
          <a:p>
            <a:r>
              <a:rPr kumimoji="1" lang="en-US" altLang="zh-CN" dirty="0" err="1"/>
              <a:t>Robots.txt</a:t>
            </a:r>
            <a:r>
              <a:rPr kumimoji="1" lang="zh-CN" altLang="en-US" dirty="0"/>
              <a:t>的说明</a:t>
            </a:r>
          </a:p>
        </p:txBody>
      </p:sp>
      <p:pic>
        <p:nvPicPr>
          <p:cNvPr id="8" name="图片 7">
            <a:extLst>
              <a:ext uri="{FF2B5EF4-FFF2-40B4-BE49-F238E27FC236}">
                <a16:creationId xmlns:a16="http://schemas.microsoft.com/office/drawing/2014/main" id="{8E1FD4BE-BEE1-DC4E-BAC0-D778928B5BA1}"/>
              </a:ext>
            </a:extLst>
          </p:cNvPr>
          <p:cNvPicPr>
            <a:picLocks noChangeAspect="1"/>
          </p:cNvPicPr>
          <p:nvPr/>
        </p:nvPicPr>
        <p:blipFill>
          <a:blip r:embed="rId3"/>
          <a:stretch>
            <a:fillRect/>
          </a:stretch>
        </p:blipFill>
        <p:spPr>
          <a:xfrm>
            <a:off x="4811506" y="2921910"/>
            <a:ext cx="4158873" cy="754400"/>
          </a:xfrm>
          <a:prstGeom prst="rect">
            <a:avLst/>
          </a:prstGeom>
        </p:spPr>
      </p:pic>
      <p:sp>
        <p:nvSpPr>
          <p:cNvPr id="9" name="文本框 8">
            <a:extLst>
              <a:ext uri="{FF2B5EF4-FFF2-40B4-BE49-F238E27FC236}">
                <a16:creationId xmlns:a16="http://schemas.microsoft.com/office/drawing/2014/main" id="{106B6D67-C433-7740-83DF-9B583A1AC491}"/>
              </a:ext>
            </a:extLst>
          </p:cNvPr>
          <p:cNvSpPr txBox="1"/>
          <p:nvPr/>
        </p:nvSpPr>
        <p:spPr>
          <a:xfrm>
            <a:off x="4811506" y="3794305"/>
            <a:ext cx="3770584" cy="923330"/>
          </a:xfrm>
          <a:prstGeom prst="rect">
            <a:avLst/>
          </a:prstGeom>
          <a:noFill/>
        </p:spPr>
        <p:txBody>
          <a:bodyPr wrap="none" rtlCol="0">
            <a:spAutoFit/>
          </a:bodyPr>
          <a:lstStyle/>
          <a:p>
            <a:r>
              <a:rPr kumimoji="1" lang="en-US" altLang="zh-CN" dirty="0"/>
              <a:t>A</a:t>
            </a:r>
            <a:r>
              <a:rPr kumimoji="1" lang="zh-CN" altLang="en-US" dirty="0"/>
              <a:t>：仅允许</a:t>
            </a:r>
            <a:r>
              <a:rPr kumimoji="1" lang="en-US" altLang="zh-CN" dirty="0"/>
              <a:t>Google</a:t>
            </a:r>
            <a:r>
              <a:rPr kumimoji="1" lang="zh-CN" altLang="en-US" dirty="0"/>
              <a:t>抓取本网站的网页</a:t>
            </a:r>
            <a:endParaRPr kumimoji="1" lang="en-US" altLang="zh-CN" dirty="0"/>
          </a:p>
          <a:p>
            <a:r>
              <a:rPr kumimoji="1" lang="en-US" altLang="zh-CN" dirty="0"/>
              <a:t>B</a:t>
            </a:r>
            <a:r>
              <a:rPr kumimoji="1" lang="zh-CN" altLang="en-US" dirty="0"/>
              <a:t>：仅禁止</a:t>
            </a:r>
            <a:r>
              <a:rPr kumimoji="1" lang="en-US" altLang="zh-CN" dirty="0"/>
              <a:t>Google</a:t>
            </a:r>
            <a:r>
              <a:rPr kumimoji="1" lang="zh-CN" altLang="en-US" dirty="0"/>
              <a:t>抓取本网站的网页</a:t>
            </a:r>
            <a:endParaRPr kumimoji="1" lang="en-US" altLang="zh-CN" dirty="0"/>
          </a:p>
          <a:p>
            <a:r>
              <a:rPr kumimoji="1" lang="en-US" altLang="zh-CN" dirty="0">
                <a:solidFill>
                  <a:srgbClr val="C00000"/>
                </a:solidFill>
              </a:rPr>
              <a:t>C</a:t>
            </a:r>
            <a:r>
              <a:rPr kumimoji="1" lang="zh-CN" altLang="en-US" dirty="0">
                <a:solidFill>
                  <a:srgbClr val="C00000"/>
                </a:solidFill>
              </a:rPr>
              <a:t>：禁止所有爬虫抓取本网站的网页</a:t>
            </a:r>
          </a:p>
        </p:txBody>
      </p:sp>
      <p:pic>
        <p:nvPicPr>
          <p:cNvPr id="10" name="图片 9">
            <a:extLst>
              <a:ext uri="{FF2B5EF4-FFF2-40B4-BE49-F238E27FC236}">
                <a16:creationId xmlns:a16="http://schemas.microsoft.com/office/drawing/2014/main" id="{BF9F4AFC-3123-4747-8BDD-B8221C162DB9}"/>
              </a:ext>
            </a:extLst>
          </p:cNvPr>
          <p:cNvPicPr>
            <a:picLocks noChangeAspect="1"/>
          </p:cNvPicPr>
          <p:nvPr/>
        </p:nvPicPr>
        <p:blipFill>
          <a:blip r:embed="rId4"/>
          <a:stretch>
            <a:fillRect/>
          </a:stretch>
        </p:blipFill>
        <p:spPr>
          <a:xfrm>
            <a:off x="4811506" y="1151642"/>
            <a:ext cx="3916392" cy="418963"/>
          </a:xfrm>
          <a:prstGeom prst="rect">
            <a:avLst/>
          </a:prstGeom>
        </p:spPr>
      </p:pic>
      <p:sp>
        <p:nvSpPr>
          <p:cNvPr id="11" name="文本框 10">
            <a:extLst>
              <a:ext uri="{FF2B5EF4-FFF2-40B4-BE49-F238E27FC236}">
                <a16:creationId xmlns:a16="http://schemas.microsoft.com/office/drawing/2014/main" id="{0A75D9F8-18F6-C346-8961-B8A14815E9FF}"/>
              </a:ext>
            </a:extLst>
          </p:cNvPr>
          <p:cNvSpPr txBox="1"/>
          <p:nvPr/>
        </p:nvSpPr>
        <p:spPr>
          <a:xfrm>
            <a:off x="4811506" y="1570605"/>
            <a:ext cx="3772186" cy="646331"/>
          </a:xfrm>
          <a:prstGeom prst="rect">
            <a:avLst/>
          </a:prstGeom>
          <a:noFill/>
        </p:spPr>
        <p:txBody>
          <a:bodyPr wrap="none" rtlCol="0">
            <a:spAutoFit/>
          </a:bodyPr>
          <a:lstStyle/>
          <a:p>
            <a:r>
              <a:rPr kumimoji="1" lang="en-US" altLang="zh-CN" dirty="0"/>
              <a:t>A</a:t>
            </a:r>
            <a:r>
              <a:rPr kumimoji="1" lang="zh-CN" altLang="en-US" dirty="0"/>
              <a:t>：允许所有爬虫抓取本网站的网页</a:t>
            </a:r>
            <a:endParaRPr kumimoji="1" lang="en-US" altLang="zh-CN" dirty="0"/>
          </a:p>
          <a:p>
            <a:r>
              <a:rPr kumimoji="1" lang="en-US" altLang="zh-CN" dirty="0">
                <a:solidFill>
                  <a:srgbClr val="C00000"/>
                </a:solidFill>
              </a:rPr>
              <a:t>B</a:t>
            </a:r>
            <a:r>
              <a:rPr kumimoji="1" lang="zh-CN" altLang="en-US" dirty="0">
                <a:solidFill>
                  <a:srgbClr val="C00000"/>
                </a:solidFill>
              </a:rPr>
              <a:t>：禁止所有爬虫抓取本网站的网页</a:t>
            </a:r>
          </a:p>
        </p:txBody>
      </p:sp>
      <p:sp>
        <p:nvSpPr>
          <p:cNvPr id="12" name="矩形 11">
            <a:extLst>
              <a:ext uri="{FF2B5EF4-FFF2-40B4-BE49-F238E27FC236}">
                <a16:creationId xmlns:a16="http://schemas.microsoft.com/office/drawing/2014/main" id="{F62B19E5-44B3-4748-96B4-A8E3E0DCF88A}"/>
              </a:ext>
            </a:extLst>
          </p:cNvPr>
          <p:cNvSpPr/>
          <p:nvPr/>
        </p:nvSpPr>
        <p:spPr>
          <a:xfrm>
            <a:off x="389441" y="4001044"/>
            <a:ext cx="4122795" cy="369332"/>
          </a:xfrm>
          <a:prstGeom prst="rect">
            <a:avLst/>
          </a:prstGeom>
          <a:solidFill>
            <a:schemeClr val="accent3">
              <a:lumMod val="20000"/>
              <a:lumOff val="80000"/>
            </a:schemeClr>
          </a:solidFill>
          <a:ln>
            <a:solidFill>
              <a:srgbClr val="C00000"/>
            </a:solidFill>
          </a:ln>
        </p:spPr>
        <p:txBody>
          <a:bodyPr wrap="none">
            <a:spAutoFit/>
          </a:bodyPr>
          <a:lstStyle/>
          <a:p>
            <a:r>
              <a:rPr lang="en" altLang="zh-CN" dirty="0">
                <a:hlinkClick r:id="rId5"/>
              </a:rPr>
              <a:t>https://www.robotstxt.org/robotstxt.html</a:t>
            </a:r>
            <a:endParaRPr lang="zh-CN" altLang="en-US" dirty="0"/>
          </a:p>
        </p:txBody>
      </p:sp>
      <p:sp>
        <p:nvSpPr>
          <p:cNvPr id="6" name="矩形: 圆角 5">
            <a:extLst>
              <a:ext uri="{FF2B5EF4-FFF2-40B4-BE49-F238E27FC236}">
                <a16:creationId xmlns:a16="http://schemas.microsoft.com/office/drawing/2014/main" id="{EB1DBEC6-7A95-4C4A-98AF-B745CB1337B7}"/>
              </a:ext>
            </a:extLst>
          </p:cNvPr>
          <p:cNvSpPr/>
          <p:nvPr/>
        </p:nvSpPr>
        <p:spPr>
          <a:xfrm>
            <a:off x="348343" y="2216936"/>
            <a:ext cx="1948543" cy="26863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7831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友好访问</a:t>
            </a:r>
            <a:endParaRPr kumimoji="1" lang="en-US" altLang="zh-CN" dirty="0"/>
          </a:p>
        </p:txBody>
      </p:sp>
      <p:pic>
        <p:nvPicPr>
          <p:cNvPr id="4" name="图片 3">
            <a:extLst>
              <a:ext uri="{FF2B5EF4-FFF2-40B4-BE49-F238E27FC236}">
                <a16:creationId xmlns:a16="http://schemas.microsoft.com/office/drawing/2014/main" id="{67FF8941-6185-6E4B-9217-C8317875E2D4}"/>
              </a:ext>
            </a:extLst>
          </p:cNvPr>
          <p:cNvPicPr>
            <a:picLocks noChangeAspect="1"/>
          </p:cNvPicPr>
          <p:nvPr/>
        </p:nvPicPr>
        <p:blipFill>
          <a:blip r:embed="rId2"/>
          <a:stretch>
            <a:fillRect/>
          </a:stretch>
        </p:blipFill>
        <p:spPr>
          <a:xfrm>
            <a:off x="373860" y="1317539"/>
            <a:ext cx="4213654" cy="2205105"/>
          </a:xfrm>
          <a:prstGeom prst="rect">
            <a:avLst/>
          </a:prstGeom>
        </p:spPr>
      </p:pic>
      <p:sp>
        <p:nvSpPr>
          <p:cNvPr id="5" name="文本框 4">
            <a:extLst>
              <a:ext uri="{FF2B5EF4-FFF2-40B4-BE49-F238E27FC236}">
                <a16:creationId xmlns:a16="http://schemas.microsoft.com/office/drawing/2014/main" id="{DBC05F2E-15DE-2F4F-8F10-018679FDB4EA}"/>
              </a:ext>
            </a:extLst>
          </p:cNvPr>
          <p:cNvSpPr txBox="1"/>
          <p:nvPr/>
        </p:nvSpPr>
        <p:spPr>
          <a:xfrm>
            <a:off x="929596" y="3691588"/>
            <a:ext cx="2119170" cy="369332"/>
          </a:xfrm>
          <a:prstGeom prst="rect">
            <a:avLst/>
          </a:prstGeom>
          <a:noFill/>
        </p:spPr>
        <p:txBody>
          <a:bodyPr wrap="none" rtlCol="0">
            <a:spAutoFit/>
          </a:bodyPr>
          <a:lstStyle/>
          <a:p>
            <a:r>
              <a:rPr kumimoji="1" lang="en-US" altLang="zh-CN" dirty="0"/>
              <a:t>Robots</a:t>
            </a:r>
            <a:r>
              <a:rPr kumimoji="1" lang="zh-CN" altLang="en-US" dirty="0"/>
              <a:t> </a:t>
            </a:r>
            <a:r>
              <a:rPr kumimoji="1" lang="en-US" altLang="zh-CN" dirty="0"/>
              <a:t>META</a:t>
            </a:r>
            <a:r>
              <a:rPr kumimoji="1" lang="zh-CN" altLang="en-US" dirty="0"/>
              <a:t>的说明</a:t>
            </a:r>
          </a:p>
        </p:txBody>
      </p:sp>
      <p:sp>
        <p:nvSpPr>
          <p:cNvPr id="6" name="矩形 5">
            <a:extLst>
              <a:ext uri="{FF2B5EF4-FFF2-40B4-BE49-F238E27FC236}">
                <a16:creationId xmlns:a16="http://schemas.microsoft.com/office/drawing/2014/main" id="{B05993E8-52B0-C546-82FE-B0A4C997F528}"/>
              </a:ext>
            </a:extLst>
          </p:cNvPr>
          <p:cNvSpPr/>
          <p:nvPr/>
        </p:nvSpPr>
        <p:spPr>
          <a:xfrm>
            <a:off x="5073666" y="1399994"/>
            <a:ext cx="3595816" cy="646331"/>
          </a:xfrm>
          <a:prstGeom prst="rect">
            <a:avLst/>
          </a:prstGeom>
        </p:spPr>
        <p:txBody>
          <a:bodyPr wrap="square">
            <a:spAutoFit/>
          </a:bodyPr>
          <a:lstStyle/>
          <a:p>
            <a:r>
              <a:rPr lang="en" altLang="zh-CN" b="1" dirty="0"/>
              <a:t>&lt;META NAME="ROBOTS" CONTENT="</a:t>
            </a:r>
            <a:r>
              <a:rPr lang="en" altLang="zh-CN" b="1" dirty="0">
                <a:solidFill>
                  <a:srgbClr val="C00000"/>
                </a:solidFill>
              </a:rPr>
              <a:t>INDEX, NOFOLLOW</a:t>
            </a:r>
            <a:r>
              <a:rPr lang="en" altLang="zh-CN" b="1" dirty="0"/>
              <a:t>"&gt;</a:t>
            </a:r>
            <a:endParaRPr lang="zh-CN" altLang="en-US" dirty="0"/>
          </a:p>
        </p:txBody>
      </p:sp>
      <p:sp>
        <p:nvSpPr>
          <p:cNvPr id="7" name="文本框 6">
            <a:extLst>
              <a:ext uri="{FF2B5EF4-FFF2-40B4-BE49-F238E27FC236}">
                <a16:creationId xmlns:a16="http://schemas.microsoft.com/office/drawing/2014/main" id="{3411E00C-A537-8A47-805F-84E5A1ED2EE5}"/>
              </a:ext>
            </a:extLst>
          </p:cNvPr>
          <p:cNvSpPr txBox="1"/>
          <p:nvPr/>
        </p:nvSpPr>
        <p:spPr>
          <a:xfrm>
            <a:off x="4985481" y="2180111"/>
            <a:ext cx="3910542" cy="1200329"/>
          </a:xfrm>
          <a:prstGeom prst="rect">
            <a:avLst/>
          </a:prstGeom>
          <a:noFill/>
        </p:spPr>
        <p:txBody>
          <a:bodyPr wrap="square" rtlCol="0">
            <a:spAutoFit/>
          </a:bodyPr>
          <a:lstStyle/>
          <a:p>
            <a:r>
              <a:rPr kumimoji="1" lang="en-US" altLang="zh-CN" dirty="0"/>
              <a:t>A</a:t>
            </a:r>
            <a:r>
              <a:rPr kumimoji="1" lang="zh-CN" altLang="en-US" dirty="0"/>
              <a:t>：允许抓本网页，禁止抓取不属于本网站的网页</a:t>
            </a:r>
            <a:endParaRPr kumimoji="1" lang="en-US" altLang="zh-CN" dirty="0"/>
          </a:p>
          <a:p>
            <a:r>
              <a:rPr kumimoji="1" lang="en-US" altLang="zh-CN" dirty="0"/>
              <a:t>B</a:t>
            </a:r>
            <a:r>
              <a:rPr kumimoji="1" lang="zh-CN" altLang="en-US" dirty="0"/>
              <a:t>：允许抓本网页，禁止抓取本网页所链接的网页</a:t>
            </a:r>
            <a:endParaRPr kumimoji="1" lang="en-US" altLang="zh-CN" dirty="0"/>
          </a:p>
        </p:txBody>
      </p:sp>
      <p:sp>
        <p:nvSpPr>
          <p:cNvPr id="8" name="矩形 7">
            <a:extLst>
              <a:ext uri="{FF2B5EF4-FFF2-40B4-BE49-F238E27FC236}">
                <a16:creationId xmlns:a16="http://schemas.microsoft.com/office/drawing/2014/main" id="{F42772EE-0412-1043-BD47-39E5512C42CD}"/>
              </a:ext>
            </a:extLst>
          </p:cNvPr>
          <p:cNvSpPr/>
          <p:nvPr/>
        </p:nvSpPr>
        <p:spPr>
          <a:xfrm>
            <a:off x="402660" y="4060920"/>
            <a:ext cx="3746025" cy="369332"/>
          </a:xfrm>
          <a:prstGeom prst="rect">
            <a:avLst/>
          </a:prstGeom>
        </p:spPr>
        <p:txBody>
          <a:bodyPr wrap="none">
            <a:spAutoFit/>
          </a:bodyPr>
          <a:lstStyle/>
          <a:p>
            <a:r>
              <a:rPr lang="en" altLang="zh-CN" dirty="0">
                <a:hlinkClick r:id="rId3"/>
              </a:rPr>
              <a:t>https://www.robotstxt.org/meta.html</a:t>
            </a:r>
            <a:endParaRPr lang="zh-CN" altLang="en-US" dirty="0"/>
          </a:p>
        </p:txBody>
      </p:sp>
    </p:spTree>
    <p:extLst>
      <p:ext uri="{BB962C8B-B14F-4D97-AF65-F5344CB8AC3E}">
        <p14:creationId xmlns:p14="http://schemas.microsoft.com/office/powerpoint/2010/main" val="4212361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友好访问</a:t>
            </a:r>
            <a:endParaRPr kumimoji="1" lang="en-US" altLang="zh-CN" dirty="0"/>
          </a:p>
        </p:txBody>
      </p:sp>
      <p:pic>
        <p:nvPicPr>
          <p:cNvPr id="4" name="图片 3">
            <a:extLst>
              <a:ext uri="{FF2B5EF4-FFF2-40B4-BE49-F238E27FC236}">
                <a16:creationId xmlns:a16="http://schemas.microsoft.com/office/drawing/2014/main" id="{67FF8941-6185-6E4B-9217-C8317875E2D4}"/>
              </a:ext>
            </a:extLst>
          </p:cNvPr>
          <p:cNvPicPr>
            <a:picLocks noChangeAspect="1"/>
          </p:cNvPicPr>
          <p:nvPr/>
        </p:nvPicPr>
        <p:blipFill>
          <a:blip r:embed="rId2"/>
          <a:stretch>
            <a:fillRect/>
          </a:stretch>
        </p:blipFill>
        <p:spPr>
          <a:xfrm>
            <a:off x="373860" y="1317539"/>
            <a:ext cx="4213654" cy="2205105"/>
          </a:xfrm>
          <a:prstGeom prst="rect">
            <a:avLst/>
          </a:prstGeom>
        </p:spPr>
      </p:pic>
      <p:sp>
        <p:nvSpPr>
          <p:cNvPr id="5" name="文本框 4">
            <a:extLst>
              <a:ext uri="{FF2B5EF4-FFF2-40B4-BE49-F238E27FC236}">
                <a16:creationId xmlns:a16="http://schemas.microsoft.com/office/drawing/2014/main" id="{DBC05F2E-15DE-2F4F-8F10-018679FDB4EA}"/>
              </a:ext>
            </a:extLst>
          </p:cNvPr>
          <p:cNvSpPr txBox="1"/>
          <p:nvPr/>
        </p:nvSpPr>
        <p:spPr>
          <a:xfrm>
            <a:off x="929596" y="3691588"/>
            <a:ext cx="2119170" cy="369332"/>
          </a:xfrm>
          <a:prstGeom prst="rect">
            <a:avLst/>
          </a:prstGeom>
          <a:noFill/>
        </p:spPr>
        <p:txBody>
          <a:bodyPr wrap="none" rtlCol="0">
            <a:spAutoFit/>
          </a:bodyPr>
          <a:lstStyle/>
          <a:p>
            <a:r>
              <a:rPr kumimoji="1" lang="en-US" altLang="zh-CN" dirty="0"/>
              <a:t>Robots</a:t>
            </a:r>
            <a:r>
              <a:rPr kumimoji="1" lang="zh-CN" altLang="en-US" dirty="0"/>
              <a:t> </a:t>
            </a:r>
            <a:r>
              <a:rPr kumimoji="1" lang="en-US" altLang="zh-CN" dirty="0"/>
              <a:t>META</a:t>
            </a:r>
            <a:r>
              <a:rPr kumimoji="1" lang="zh-CN" altLang="en-US" dirty="0"/>
              <a:t>的说明</a:t>
            </a:r>
          </a:p>
        </p:txBody>
      </p:sp>
      <p:sp>
        <p:nvSpPr>
          <p:cNvPr id="6" name="矩形 5">
            <a:extLst>
              <a:ext uri="{FF2B5EF4-FFF2-40B4-BE49-F238E27FC236}">
                <a16:creationId xmlns:a16="http://schemas.microsoft.com/office/drawing/2014/main" id="{B05993E8-52B0-C546-82FE-B0A4C997F528}"/>
              </a:ext>
            </a:extLst>
          </p:cNvPr>
          <p:cNvSpPr/>
          <p:nvPr/>
        </p:nvSpPr>
        <p:spPr>
          <a:xfrm>
            <a:off x="5073666" y="1399994"/>
            <a:ext cx="3595816" cy="646331"/>
          </a:xfrm>
          <a:prstGeom prst="rect">
            <a:avLst/>
          </a:prstGeom>
        </p:spPr>
        <p:txBody>
          <a:bodyPr wrap="square">
            <a:spAutoFit/>
          </a:bodyPr>
          <a:lstStyle/>
          <a:p>
            <a:r>
              <a:rPr lang="en" altLang="zh-CN" b="1" dirty="0"/>
              <a:t>&lt;META NAME="ROBOTS" CONTENT="</a:t>
            </a:r>
            <a:r>
              <a:rPr lang="en" altLang="zh-CN" b="1" dirty="0">
                <a:solidFill>
                  <a:srgbClr val="C00000"/>
                </a:solidFill>
              </a:rPr>
              <a:t>INDEX, NOFOLLOW</a:t>
            </a:r>
            <a:r>
              <a:rPr lang="en" altLang="zh-CN" b="1" dirty="0"/>
              <a:t>"&gt;</a:t>
            </a:r>
            <a:endParaRPr lang="zh-CN" altLang="en-US" dirty="0"/>
          </a:p>
        </p:txBody>
      </p:sp>
      <p:sp>
        <p:nvSpPr>
          <p:cNvPr id="7" name="文本框 6">
            <a:extLst>
              <a:ext uri="{FF2B5EF4-FFF2-40B4-BE49-F238E27FC236}">
                <a16:creationId xmlns:a16="http://schemas.microsoft.com/office/drawing/2014/main" id="{3411E00C-A537-8A47-805F-84E5A1ED2EE5}"/>
              </a:ext>
            </a:extLst>
          </p:cNvPr>
          <p:cNvSpPr txBox="1"/>
          <p:nvPr/>
        </p:nvSpPr>
        <p:spPr>
          <a:xfrm>
            <a:off x="4985481" y="2180111"/>
            <a:ext cx="3910542" cy="1200329"/>
          </a:xfrm>
          <a:prstGeom prst="rect">
            <a:avLst/>
          </a:prstGeom>
          <a:noFill/>
        </p:spPr>
        <p:txBody>
          <a:bodyPr wrap="square" rtlCol="0">
            <a:spAutoFit/>
          </a:bodyPr>
          <a:lstStyle/>
          <a:p>
            <a:r>
              <a:rPr kumimoji="1" lang="en-US" altLang="zh-CN" dirty="0"/>
              <a:t>A</a:t>
            </a:r>
            <a:r>
              <a:rPr kumimoji="1" lang="zh-CN" altLang="en-US" dirty="0"/>
              <a:t>：允许抓本网页，禁止抓取不属于本网站的网页</a:t>
            </a:r>
            <a:endParaRPr kumimoji="1" lang="en-US" altLang="zh-CN" dirty="0"/>
          </a:p>
          <a:p>
            <a:r>
              <a:rPr kumimoji="1" lang="en-US" altLang="zh-CN" dirty="0">
                <a:solidFill>
                  <a:srgbClr val="C00000"/>
                </a:solidFill>
              </a:rPr>
              <a:t>B</a:t>
            </a:r>
            <a:r>
              <a:rPr kumimoji="1" lang="zh-CN" altLang="en-US" dirty="0">
                <a:solidFill>
                  <a:srgbClr val="C00000"/>
                </a:solidFill>
              </a:rPr>
              <a:t>：允许抓本网页，禁止抓取本网页所链接的网页</a:t>
            </a:r>
            <a:endParaRPr kumimoji="1" lang="en-US" altLang="zh-CN" dirty="0">
              <a:solidFill>
                <a:srgbClr val="C00000"/>
              </a:solidFill>
            </a:endParaRPr>
          </a:p>
        </p:txBody>
      </p:sp>
      <p:sp>
        <p:nvSpPr>
          <p:cNvPr id="8" name="矩形 7">
            <a:extLst>
              <a:ext uri="{FF2B5EF4-FFF2-40B4-BE49-F238E27FC236}">
                <a16:creationId xmlns:a16="http://schemas.microsoft.com/office/drawing/2014/main" id="{F42772EE-0412-1043-BD47-39E5512C42CD}"/>
              </a:ext>
            </a:extLst>
          </p:cNvPr>
          <p:cNvSpPr/>
          <p:nvPr/>
        </p:nvSpPr>
        <p:spPr>
          <a:xfrm>
            <a:off x="402660" y="4060920"/>
            <a:ext cx="3746025" cy="369332"/>
          </a:xfrm>
          <a:prstGeom prst="rect">
            <a:avLst/>
          </a:prstGeom>
        </p:spPr>
        <p:txBody>
          <a:bodyPr wrap="none">
            <a:spAutoFit/>
          </a:bodyPr>
          <a:lstStyle/>
          <a:p>
            <a:r>
              <a:rPr lang="en" altLang="zh-CN" dirty="0">
                <a:hlinkClick r:id="rId3"/>
              </a:rPr>
              <a:t>https://www.robotstxt.org/meta.html</a:t>
            </a:r>
            <a:endParaRPr lang="zh-CN" altLang="en-US" dirty="0"/>
          </a:p>
        </p:txBody>
      </p:sp>
    </p:spTree>
    <p:extLst>
      <p:ext uri="{BB962C8B-B14F-4D97-AF65-F5344CB8AC3E}">
        <p14:creationId xmlns:p14="http://schemas.microsoft.com/office/powerpoint/2010/main" val="103075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恶意爬虫的危害</a:t>
            </a:r>
            <a:endParaRPr kumimoji="1" lang="en-US" altLang="zh-CN" dirty="0"/>
          </a:p>
          <a:p>
            <a:r>
              <a:rPr lang="zh-CN" altLang="en-US" dirty="0"/>
              <a:t>纵容恶意爬虫的危害</a:t>
            </a:r>
            <a:endParaRPr lang="en-US" altLang="zh-CN" dirty="0"/>
          </a:p>
          <a:p>
            <a:pPr lvl="1"/>
            <a:r>
              <a:rPr lang="zh-CN" altLang="en-US" dirty="0"/>
              <a:t>网站额外</a:t>
            </a:r>
            <a:r>
              <a:rPr lang="zh-CN" altLang="en-US" dirty="0">
                <a:solidFill>
                  <a:srgbClr val="C00000"/>
                </a:solidFill>
              </a:rPr>
              <a:t>带宽</a:t>
            </a:r>
            <a:r>
              <a:rPr lang="zh-CN" altLang="en-US" dirty="0"/>
              <a:t>负担</a:t>
            </a:r>
            <a:endParaRPr kumimoji="1" lang="zh-CN" altLang="en-US" dirty="0"/>
          </a:p>
          <a:p>
            <a:pPr lvl="1"/>
            <a:r>
              <a:rPr lang="zh-CN" altLang="en-US" dirty="0">
                <a:solidFill>
                  <a:srgbClr val="C00000"/>
                </a:solidFill>
              </a:rPr>
              <a:t>核心文本</a:t>
            </a:r>
            <a:r>
              <a:rPr lang="zh-CN" altLang="en-US" dirty="0"/>
              <a:t>被爬取</a:t>
            </a:r>
            <a:endParaRPr lang="en-US" altLang="zh-CN" dirty="0"/>
          </a:p>
          <a:p>
            <a:pPr lvl="2"/>
            <a:r>
              <a:rPr lang="zh-CN" altLang="en-US" dirty="0"/>
              <a:t>核心内容被大批量复制，很大程度上会影响网站在用户心目中的价值</a:t>
            </a:r>
            <a:endParaRPr lang="en-US" altLang="zh-CN" dirty="0"/>
          </a:p>
          <a:p>
            <a:pPr lvl="1"/>
            <a:r>
              <a:rPr lang="zh-CN" altLang="en-US" dirty="0">
                <a:solidFill>
                  <a:srgbClr val="C00000"/>
                </a:solidFill>
              </a:rPr>
              <a:t>注册用户</a:t>
            </a:r>
            <a:r>
              <a:rPr lang="zh-CN" altLang="en-US" dirty="0"/>
              <a:t>被扫描，</a:t>
            </a:r>
            <a:endParaRPr lang="en-US" altLang="zh-CN" dirty="0"/>
          </a:p>
          <a:p>
            <a:pPr lvl="2"/>
            <a:r>
              <a:rPr lang="zh-CN" altLang="en-US" dirty="0"/>
              <a:t>如：在给定一批手机号后可以在短时内验证这批号码是否为某一网站的注册用户</a:t>
            </a:r>
          </a:p>
          <a:p>
            <a:pPr lvl="1"/>
            <a:r>
              <a:rPr lang="zh-CN" altLang="en-US" dirty="0">
                <a:solidFill>
                  <a:srgbClr val="C00000"/>
                </a:solidFill>
              </a:rPr>
              <a:t>点击欺诈</a:t>
            </a:r>
            <a:endParaRPr lang="en-US" altLang="zh-CN" dirty="0">
              <a:solidFill>
                <a:srgbClr val="C00000"/>
              </a:solidFill>
            </a:endParaRPr>
          </a:p>
          <a:p>
            <a:pPr lvl="2"/>
            <a:r>
              <a:rPr lang="zh-CN" altLang="en-US" dirty="0"/>
              <a:t>访问量无原因的忽高忽高不利于掌握广告投放效果</a:t>
            </a:r>
            <a:endParaRPr lang="en-US" altLang="zh-CN" dirty="0"/>
          </a:p>
          <a:p>
            <a:endParaRPr kumimoji="1" lang="en-US" altLang="zh-CN" dirty="0"/>
          </a:p>
        </p:txBody>
      </p:sp>
      <p:sp>
        <p:nvSpPr>
          <p:cNvPr id="4" name="内容占位符 3">
            <a:extLst>
              <a:ext uri="{FF2B5EF4-FFF2-40B4-BE49-F238E27FC236}">
                <a16:creationId xmlns:a16="http://schemas.microsoft.com/office/drawing/2014/main" id="{F7888FB5-F824-8A49-88E0-8DD0B302E650}"/>
              </a:ext>
            </a:extLst>
          </p:cNvPr>
          <p:cNvSpPr txBox="1">
            <a:spLocks/>
          </p:cNvSpPr>
          <p:nvPr/>
        </p:nvSpPr>
        <p:spPr>
          <a:xfrm>
            <a:off x="1324232" y="4131786"/>
            <a:ext cx="6495536" cy="738664"/>
          </a:xfrm>
          <a:prstGeom prst="rect">
            <a:avLst/>
          </a:prstGeom>
          <a:solidFill>
            <a:schemeClr val="accent3">
              <a:lumMod val="20000"/>
              <a:lumOff val="80000"/>
            </a:schemeClr>
          </a:solidFill>
          <a:ln>
            <a:solidFill>
              <a:srgbClr val="C00000"/>
            </a:solidFill>
          </a:ln>
        </p:spPr>
        <p:txBody>
          <a:bodyPr vert="horz" wrap="square" lIns="91440" tIns="45720" rIns="91440" bIns="45720" rtlCol="0">
            <a:spAutoFit/>
          </a:bodyPr>
          <a:lstStyle>
            <a:lvl1pPr marL="342900" indent="-342900" algn="l" defTabSz="914400" rtl="0" eaLnBrk="1" latinLnBrk="0" hangingPunct="1">
              <a:lnSpc>
                <a:spcPct val="100000"/>
              </a:lnSpc>
              <a:spcBef>
                <a:spcPct val="20000"/>
              </a:spcBef>
              <a:buFont typeface="Arial"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00000"/>
              </a:lnSpc>
              <a:spcBef>
                <a:spcPct val="20000"/>
              </a:spcBef>
              <a:buFont typeface="Arial"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ct val="20000"/>
              </a:spcBef>
              <a:buFont typeface="Arial"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ct val="20000"/>
              </a:spcBef>
              <a:buFont typeface="Arial"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dirty="0">
                <a:solidFill>
                  <a:srgbClr val="4D4D4D"/>
                </a:solidFill>
                <a:latin typeface="Microsoft YaHei" panose="020B0503020204020204" pitchFamily="34" charset="-122"/>
                <a:ea typeface="Microsoft YaHei" panose="020B0503020204020204" pitchFamily="34" charset="-122"/>
              </a:rPr>
              <a:t>根据 </a:t>
            </a:r>
            <a:r>
              <a:rPr lang="en" altLang="zh-CN" sz="1400" dirty="0">
                <a:solidFill>
                  <a:srgbClr val="4D4D4D"/>
                </a:solidFill>
                <a:latin typeface="Microsoft YaHei" panose="020B0503020204020204" pitchFamily="34" charset="-122"/>
                <a:ea typeface="Microsoft YaHei" panose="020B0503020204020204" pitchFamily="34" charset="-122"/>
              </a:rPr>
              <a:t>Aberdeen Group </a:t>
            </a:r>
            <a:r>
              <a:rPr lang="zh-CN" altLang="en-US" sz="1400" dirty="0">
                <a:solidFill>
                  <a:srgbClr val="4D4D4D"/>
                </a:solidFill>
                <a:latin typeface="Microsoft YaHei" panose="020B0503020204020204" pitchFamily="34" charset="-122"/>
                <a:ea typeface="Microsoft YaHei" panose="020B0503020204020204" pitchFamily="34" charset="-122"/>
              </a:rPr>
              <a:t>发布的以北美几百家公司数据为样本的爬虫调查报告显示，</a:t>
            </a:r>
            <a:r>
              <a:rPr lang="en-US" altLang="zh-CN" sz="1400" dirty="0">
                <a:solidFill>
                  <a:srgbClr val="4D4D4D"/>
                </a:solidFill>
                <a:latin typeface="Microsoft YaHei" panose="020B0503020204020204" pitchFamily="34" charset="-122"/>
                <a:ea typeface="Microsoft YaHei" panose="020B0503020204020204" pitchFamily="34" charset="-122"/>
              </a:rPr>
              <a:t>2015 </a:t>
            </a:r>
            <a:r>
              <a:rPr lang="zh-CN" altLang="en-US" sz="1400" dirty="0">
                <a:solidFill>
                  <a:srgbClr val="4D4D4D"/>
                </a:solidFill>
                <a:latin typeface="Microsoft YaHei" panose="020B0503020204020204" pitchFamily="34" charset="-122"/>
                <a:ea typeface="Microsoft YaHei" panose="020B0503020204020204" pitchFamily="34" charset="-122"/>
              </a:rPr>
              <a:t>年网站流量中的</a:t>
            </a:r>
            <a:r>
              <a:rPr lang="zh-CN" altLang="en-US" sz="1400" dirty="0">
                <a:solidFill>
                  <a:srgbClr val="C00000"/>
                </a:solidFill>
                <a:latin typeface="Microsoft YaHei" panose="020B0503020204020204" pitchFamily="34" charset="-122"/>
                <a:ea typeface="Microsoft YaHei" panose="020B0503020204020204" pitchFamily="34" charset="-122"/>
              </a:rPr>
              <a:t>真人访问仅为总流量的 </a:t>
            </a:r>
            <a:r>
              <a:rPr lang="en-US" altLang="zh-CN" sz="1400" dirty="0">
                <a:solidFill>
                  <a:srgbClr val="C00000"/>
                </a:solidFill>
                <a:latin typeface="Microsoft YaHei" panose="020B0503020204020204" pitchFamily="34" charset="-122"/>
                <a:ea typeface="Microsoft YaHei" panose="020B0503020204020204" pitchFamily="34" charset="-122"/>
              </a:rPr>
              <a:t>54.4% </a:t>
            </a:r>
            <a:r>
              <a:rPr lang="zh-CN" altLang="en-US" sz="1400" dirty="0">
                <a:solidFill>
                  <a:srgbClr val="4D4D4D"/>
                </a:solidFill>
                <a:latin typeface="Microsoft YaHei" panose="020B0503020204020204" pitchFamily="34" charset="-122"/>
                <a:ea typeface="Microsoft YaHei" panose="020B0503020204020204" pitchFamily="34" charset="-122"/>
              </a:rPr>
              <a:t>，剩余的流量由 </a:t>
            </a:r>
            <a:r>
              <a:rPr lang="en-US" altLang="zh-CN" sz="1400" dirty="0">
                <a:solidFill>
                  <a:srgbClr val="4D4D4D"/>
                </a:solidFill>
                <a:latin typeface="Microsoft YaHei" panose="020B0503020204020204" pitchFamily="34" charset="-122"/>
                <a:ea typeface="Microsoft YaHei" panose="020B0503020204020204" pitchFamily="34" charset="-122"/>
              </a:rPr>
              <a:t>27% </a:t>
            </a:r>
            <a:r>
              <a:rPr lang="zh-CN" altLang="en-US" sz="1400" dirty="0">
                <a:solidFill>
                  <a:srgbClr val="4D4D4D"/>
                </a:solidFill>
                <a:latin typeface="Microsoft YaHei" panose="020B0503020204020204" pitchFamily="34" charset="-122"/>
                <a:ea typeface="Microsoft YaHei" panose="020B0503020204020204" pitchFamily="34" charset="-122"/>
              </a:rPr>
              <a:t>的好爬虫和 </a:t>
            </a:r>
            <a:r>
              <a:rPr lang="en-US" altLang="zh-CN" sz="1400" b="1" dirty="0">
                <a:solidFill>
                  <a:srgbClr val="C00000"/>
                </a:solidFill>
                <a:latin typeface="Microsoft YaHei" panose="020B0503020204020204" pitchFamily="34" charset="-122"/>
                <a:ea typeface="Microsoft YaHei" panose="020B0503020204020204" pitchFamily="34" charset="-122"/>
              </a:rPr>
              <a:t>18.6% </a:t>
            </a:r>
            <a:r>
              <a:rPr lang="zh-CN" altLang="en-US" sz="1400" b="1" dirty="0">
                <a:solidFill>
                  <a:srgbClr val="C00000"/>
                </a:solidFill>
                <a:latin typeface="Microsoft YaHei" panose="020B0503020204020204" pitchFamily="34" charset="-122"/>
                <a:ea typeface="Microsoft YaHei" panose="020B0503020204020204" pitchFamily="34" charset="-122"/>
              </a:rPr>
              <a:t>的恶意爬虫构成</a:t>
            </a:r>
            <a:endParaRPr lang="zh-CN" altLang="en-US" sz="1400" dirty="0"/>
          </a:p>
        </p:txBody>
      </p:sp>
    </p:spTree>
    <p:extLst>
      <p:ext uri="{BB962C8B-B14F-4D97-AF65-F5344CB8AC3E}">
        <p14:creationId xmlns:p14="http://schemas.microsoft.com/office/powerpoint/2010/main" val="3271101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846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网页解析：浏览器显示内容与</a:t>
            </a:r>
            <a:r>
              <a:rPr kumimoji="1" lang="en-US" altLang="zh-CN" dirty="0">
                <a:solidFill>
                  <a:srgbClr val="C00000"/>
                </a:solidFill>
              </a:rPr>
              <a:t>HTML</a:t>
            </a:r>
            <a:r>
              <a:rPr kumimoji="1" lang="zh-CN" altLang="en-US" dirty="0">
                <a:solidFill>
                  <a:srgbClr val="C00000"/>
                </a:solidFill>
              </a:rPr>
              <a:t>源代码</a:t>
            </a:r>
            <a:endParaRPr kumimoji="1" lang="en-US" altLang="zh-CN" dirty="0"/>
          </a:p>
        </p:txBody>
      </p:sp>
      <p:pic>
        <p:nvPicPr>
          <p:cNvPr id="6" name="图片 5">
            <a:extLst>
              <a:ext uri="{FF2B5EF4-FFF2-40B4-BE49-F238E27FC236}">
                <a16:creationId xmlns:a16="http://schemas.microsoft.com/office/drawing/2014/main" id="{0B2C5A94-C0C1-F147-AB17-AA37E410F829}"/>
              </a:ext>
            </a:extLst>
          </p:cNvPr>
          <p:cNvPicPr>
            <a:picLocks noChangeAspect="1"/>
          </p:cNvPicPr>
          <p:nvPr/>
        </p:nvPicPr>
        <p:blipFill>
          <a:blip r:embed="rId2"/>
          <a:stretch>
            <a:fillRect/>
          </a:stretch>
        </p:blipFill>
        <p:spPr>
          <a:xfrm>
            <a:off x="457200" y="1367272"/>
            <a:ext cx="4845377" cy="2010643"/>
          </a:xfrm>
          <a:prstGeom prst="rect">
            <a:avLst/>
          </a:prstGeom>
          <a:ln>
            <a:solidFill>
              <a:srgbClr val="C00000"/>
            </a:solidFill>
          </a:ln>
        </p:spPr>
      </p:pic>
      <p:pic>
        <p:nvPicPr>
          <p:cNvPr id="7" name="图片 6">
            <a:extLst>
              <a:ext uri="{FF2B5EF4-FFF2-40B4-BE49-F238E27FC236}">
                <a16:creationId xmlns:a16="http://schemas.microsoft.com/office/drawing/2014/main" id="{9BEB795D-5D7F-7F41-8698-1617B55DC117}"/>
              </a:ext>
            </a:extLst>
          </p:cNvPr>
          <p:cNvPicPr>
            <a:picLocks noChangeAspect="1"/>
          </p:cNvPicPr>
          <p:nvPr/>
        </p:nvPicPr>
        <p:blipFill>
          <a:blip r:embed="rId3"/>
          <a:stretch>
            <a:fillRect/>
          </a:stretch>
        </p:blipFill>
        <p:spPr>
          <a:xfrm>
            <a:off x="3092110" y="2328143"/>
            <a:ext cx="5708990" cy="2428007"/>
          </a:xfrm>
          <a:prstGeom prst="rect">
            <a:avLst/>
          </a:prstGeom>
          <a:ln>
            <a:solidFill>
              <a:srgbClr val="C00000"/>
            </a:solidFill>
          </a:ln>
        </p:spPr>
      </p:pic>
      <p:sp>
        <p:nvSpPr>
          <p:cNvPr id="8" name="矩形 7">
            <a:extLst>
              <a:ext uri="{FF2B5EF4-FFF2-40B4-BE49-F238E27FC236}">
                <a16:creationId xmlns:a16="http://schemas.microsoft.com/office/drawing/2014/main" id="{AD3E6C05-A23E-40AD-A468-D8FFD432C089}"/>
              </a:ext>
            </a:extLst>
          </p:cNvPr>
          <p:cNvSpPr/>
          <p:nvPr/>
        </p:nvSpPr>
        <p:spPr>
          <a:xfrm>
            <a:off x="5473845" y="1493466"/>
            <a:ext cx="2488182" cy="369332"/>
          </a:xfrm>
          <a:prstGeom prst="rect">
            <a:avLst/>
          </a:prstGeom>
        </p:spPr>
        <p:txBody>
          <a:bodyPr wrap="none">
            <a:spAutoFit/>
          </a:bodyPr>
          <a:lstStyle/>
          <a:p>
            <a:r>
              <a:rPr kumimoji="1" lang="zh-CN" altLang="en-US" dirty="0"/>
              <a:t>右键</a:t>
            </a:r>
            <a:r>
              <a:rPr kumimoji="1" lang="en-US" altLang="zh-CN" dirty="0">
                <a:sym typeface="Wingdings" panose="05000000000000000000" pitchFamily="2" charset="2"/>
              </a:rPr>
              <a:t></a:t>
            </a:r>
            <a:r>
              <a:rPr kumimoji="1" lang="zh-CN" altLang="en-US" dirty="0">
                <a:sym typeface="Wingdings" panose="05000000000000000000" pitchFamily="2" charset="2"/>
              </a:rPr>
              <a:t>查看网页源代码</a:t>
            </a:r>
            <a:endParaRPr lang="zh-CN" altLang="en-US" dirty="0"/>
          </a:p>
        </p:txBody>
      </p:sp>
    </p:spTree>
    <p:extLst>
      <p:ext uri="{BB962C8B-B14F-4D97-AF65-F5344CB8AC3E}">
        <p14:creationId xmlns:p14="http://schemas.microsoft.com/office/powerpoint/2010/main" val="43742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网页解析：</a:t>
            </a:r>
            <a:r>
              <a:rPr kumimoji="1" lang="en-US" altLang="zh-CN" dirty="0"/>
              <a:t>HTML</a:t>
            </a:r>
            <a:r>
              <a:rPr kumimoji="1" lang="zh-CN" altLang="en-US" dirty="0"/>
              <a:t>网页结构</a:t>
            </a:r>
            <a:endParaRPr kumimoji="1" lang="en-US" altLang="zh-CN" dirty="0"/>
          </a:p>
          <a:p>
            <a:pPr lvl="1" algn="just">
              <a:lnSpc>
                <a:spcPct val="120000"/>
              </a:lnSpc>
            </a:pPr>
            <a:r>
              <a:rPr lang="en-US" altLang="zh-CN" sz="1600" b="1" dirty="0" err="1">
                <a:solidFill>
                  <a:srgbClr val="C00000"/>
                </a:solidFill>
              </a:rPr>
              <a:t>Doctype</a:t>
            </a:r>
            <a:r>
              <a:rPr lang="zh-CN" altLang="en-US" sz="1600" b="1" dirty="0">
                <a:solidFill>
                  <a:srgbClr val="C00000"/>
                </a:solidFill>
              </a:rPr>
              <a:t>：</a:t>
            </a:r>
            <a:r>
              <a:rPr lang="zh-CN" altLang="en-US" sz="1600" dirty="0"/>
              <a:t>文档类型说明，主要告诉浏览器所查看的文件类型</a:t>
            </a:r>
            <a:endParaRPr lang="en-US" altLang="zh-CN" sz="1600" dirty="0"/>
          </a:p>
          <a:p>
            <a:pPr lvl="1" algn="just">
              <a:lnSpc>
                <a:spcPct val="120000"/>
              </a:lnSpc>
            </a:pPr>
            <a:r>
              <a:rPr lang="en-US" altLang="zh-CN" sz="1600" b="1" dirty="0">
                <a:solidFill>
                  <a:srgbClr val="C00000"/>
                </a:solidFill>
              </a:rPr>
              <a:t>&lt;html&gt;</a:t>
            </a:r>
            <a:r>
              <a:rPr lang="zh-CN" altLang="en-US" sz="1600" b="1" dirty="0">
                <a:solidFill>
                  <a:srgbClr val="C00000"/>
                </a:solidFill>
              </a:rPr>
              <a:t>标签</a:t>
            </a:r>
            <a:r>
              <a:rPr kumimoji="1" lang="zh-CN" altLang="en-US" sz="1600" dirty="0"/>
              <a:t>：文档开始和结束，是</a:t>
            </a:r>
            <a:r>
              <a:rPr lang="zh-CN" altLang="en-US" sz="1600" dirty="0"/>
              <a:t>一个双标签，头尾呼应，包含</a:t>
            </a:r>
            <a:r>
              <a:rPr lang="en-US" altLang="zh-CN" sz="1600" dirty="0"/>
              <a:t>HTML</a:t>
            </a:r>
            <a:r>
              <a:rPr lang="zh-CN" altLang="en-US" sz="1600" dirty="0"/>
              <a:t>主体内容</a:t>
            </a:r>
            <a:endParaRPr lang="en-US" altLang="zh-CN" sz="1600" dirty="0"/>
          </a:p>
          <a:p>
            <a:pPr lvl="1" algn="just">
              <a:lnSpc>
                <a:spcPct val="120000"/>
              </a:lnSpc>
            </a:pPr>
            <a:r>
              <a:rPr lang="en-US" altLang="zh-CN" sz="1600" dirty="0">
                <a:solidFill>
                  <a:srgbClr val="C00000"/>
                </a:solidFill>
              </a:rPr>
              <a:t>&lt;</a:t>
            </a:r>
            <a:r>
              <a:rPr lang="en-US" altLang="zh-CN" sz="1600" b="1" dirty="0">
                <a:solidFill>
                  <a:srgbClr val="C00000"/>
                </a:solidFill>
              </a:rPr>
              <a:t>head&gt;</a:t>
            </a:r>
            <a:r>
              <a:rPr lang="zh-CN" altLang="en-US" sz="1600" b="1" dirty="0">
                <a:solidFill>
                  <a:srgbClr val="C00000"/>
                </a:solidFill>
              </a:rPr>
              <a:t>标签：</a:t>
            </a:r>
            <a:r>
              <a:rPr lang="zh-CN" altLang="en-US" sz="1600" dirty="0"/>
              <a:t>含元数据内容，元数据包括：</a:t>
            </a:r>
            <a:r>
              <a:rPr lang="en-US" altLang="zh-CN" sz="1600" dirty="0"/>
              <a:t>&lt;link&gt;</a:t>
            </a:r>
            <a:r>
              <a:rPr lang="zh-CN" altLang="en-US" sz="1600" dirty="0"/>
              <a:t>、</a:t>
            </a:r>
            <a:r>
              <a:rPr lang="en-US" altLang="zh-CN" sz="1600" dirty="0"/>
              <a:t>&lt;meta&gt;</a:t>
            </a:r>
            <a:r>
              <a:rPr lang="zh-CN" altLang="en-US" sz="1600" dirty="0"/>
              <a:t>、</a:t>
            </a:r>
            <a:r>
              <a:rPr lang="en-US" altLang="zh-CN" sz="1600" dirty="0"/>
              <a:t>&lt;</a:t>
            </a:r>
            <a:r>
              <a:rPr lang="en-US" altLang="zh-CN" sz="1600" dirty="0" err="1"/>
              <a:t>noscript</a:t>
            </a:r>
            <a:r>
              <a:rPr lang="en-US" altLang="zh-CN" sz="1600" dirty="0"/>
              <a:t>&gt;</a:t>
            </a:r>
            <a:r>
              <a:rPr lang="zh-CN" altLang="en-US" sz="1600" dirty="0"/>
              <a:t>、</a:t>
            </a:r>
            <a:r>
              <a:rPr lang="en-US" altLang="zh-CN" sz="1600" dirty="0"/>
              <a:t>&lt;script&gt;</a:t>
            </a:r>
            <a:r>
              <a:rPr lang="zh-CN" altLang="en-US" sz="1600" dirty="0"/>
              <a:t>、</a:t>
            </a:r>
            <a:r>
              <a:rPr lang="en-US" altLang="zh-CN" sz="1600" dirty="0"/>
              <a:t>&lt;style&gt;</a:t>
            </a:r>
            <a:r>
              <a:rPr lang="zh-CN" altLang="en-US" sz="1600" dirty="0"/>
              <a:t>、</a:t>
            </a:r>
            <a:r>
              <a:rPr lang="en-US" altLang="zh-CN" sz="1600" dirty="0"/>
              <a:t>&lt;title&gt;</a:t>
            </a:r>
            <a:r>
              <a:rPr lang="zh-CN" altLang="en-US" sz="1600" dirty="0"/>
              <a:t>，这些内容为浏览器提供信息</a:t>
            </a:r>
            <a:endParaRPr lang="en-US" altLang="zh-CN" sz="1600" dirty="0"/>
          </a:p>
          <a:p>
            <a:pPr lvl="2" algn="just">
              <a:lnSpc>
                <a:spcPct val="120000"/>
              </a:lnSpc>
            </a:pPr>
            <a:r>
              <a:rPr lang="en-US" altLang="zh-CN" sz="1400" dirty="0"/>
              <a:t>&lt;meta&gt;</a:t>
            </a:r>
            <a:r>
              <a:rPr lang="zh-CN" altLang="en-US" sz="1400" dirty="0"/>
              <a:t>：提供关于文档的信息</a:t>
            </a:r>
            <a:endParaRPr lang="en-US" altLang="zh-CN" sz="1400" dirty="0"/>
          </a:p>
          <a:p>
            <a:pPr lvl="2" algn="just">
              <a:lnSpc>
                <a:spcPct val="120000"/>
              </a:lnSpc>
            </a:pPr>
            <a:r>
              <a:rPr lang="en-US" altLang="zh-CN" sz="1400" b="1" dirty="0"/>
              <a:t>&lt;title&gt;:</a:t>
            </a:r>
            <a:r>
              <a:rPr lang="zh-CN" altLang="en-US" sz="1400" b="1" dirty="0"/>
              <a:t> </a:t>
            </a:r>
            <a:r>
              <a:rPr lang="zh-CN" altLang="en-US" sz="1400" dirty="0"/>
              <a:t>浏览器左上角的标题</a:t>
            </a:r>
            <a:endParaRPr lang="en-US" altLang="zh-CN" sz="1400" dirty="0"/>
          </a:p>
          <a:p>
            <a:pPr lvl="1" algn="just">
              <a:lnSpc>
                <a:spcPct val="120000"/>
              </a:lnSpc>
            </a:pPr>
            <a:r>
              <a:rPr lang="en-US" altLang="zh-CN" sz="1600" b="1" dirty="0">
                <a:solidFill>
                  <a:srgbClr val="C00000"/>
                </a:solidFill>
              </a:rPr>
              <a:t>&lt;body&gt;</a:t>
            </a:r>
            <a:r>
              <a:rPr lang="zh-CN" altLang="en-US" sz="1600" b="1" dirty="0">
                <a:solidFill>
                  <a:srgbClr val="C00000"/>
                </a:solidFill>
              </a:rPr>
              <a:t>标签：</a:t>
            </a:r>
            <a:r>
              <a:rPr lang="zh-CN" altLang="en-US" sz="1600" dirty="0"/>
              <a:t>文档内容</a:t>
            </a:r>
            <a:endParaRPr lang="en-US" altLang="zh-CN" sz="1600" dirty="0"/>
          </a:p>
          <a:p>
            <a:pPr lvl="1" algn="just">
              <a:lnSpc>
                <a:spcPct val="120000"/>
              </a:lnSpc>
            </a:pPr>
            <a:r>
              <a:rPr lang="en-US" altLang="zh-CN" sz="1600" b="1" dirty="0">
                <a:solidFill>
                  <a:srgbClr val="C00000"/>
                </a:solidFill>
              </a:rPr>
              <a:t>&lt;a&gt;</a:t>
            </a:r>
            <a:r>
              <a:rPr lang="zh-CN" altLang="en-US" sz="1600" b="1" dirty="0">
                <a:solidFill>
                  <a:srgbClr val="C00000"/>
                </a:solidFill>
              </a:rPr>
              <a:t>标签：</a:t>
            </a:r>
            <a:r>
              <a:rPr lang="zh-CN" altLang="en-US" sz="1600" dirty="0"/>
              <a:t>超链接</a:t>
            </a:r>
            <a:endParaRPr lang="en-US" altLang="zh-CN" sz="1600" b="1" dirty="0"/>
          </a:p>
          <a:p>
            <a:endParaRPr kumimoji="1" lang="en-US" altLang="zh-CN" dirty="0"/>
          </a:p>
        </p:txBody>
      </p:sp>
      <p:pic>
        <p:nvPicPr>
          <p:cNvPr id="4" name="图片 3">
            <a:extLst>
              <a:ext uri="{FF2B5EF4-FFF2-40B4-BE49-F238E27FC236}">
                <a16:creationId xmlns:a16="http://schemas.microsoft.com/office/drawing/2014/main" id="{B81A11A0-A2C4-CC4A-A0B9-B7488D2C4DBA}"/>
              </a:ext>
            </a:extLst>
          </p:cNvPr>
          <p:cNvPicPr>
            <a:picLocks noChangeAspect="1"/>
          </p:cNvPicPr>
          <p:nvPr/>
        </p:nvPicPr>
        <p:blipFill>
          <a:blip r:embed="rId2"/>
          <a:stretch>
            <a:fillRect/>
          </a:stretch>
        </p:blipFill>
        <p:spPr>
          <a:xfrm>
            <a:off x="4374564" y="2675190"/>
            <a:ext cx="3861963" cy="2080960"/>
          </a:xfrm>
          <a:prstGeom prst="rect">
            <a:avLst/>
          </a:prstGeom>
        </p:spPr>
      </p:pic>
    </p:spTree>
    <p:extLst>
      <p:ext uri="{BB962C8B-B14F-4D97-AF65-F5344CB8AC3E}">
        <p14:creationId xmlns:p14="http://schemas.microsoft.com/office/powerpoint/2010/main" val="602938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网页解析：文档内容的组成</a:t>
            </a:r>
            <a:endParaRPr kumimoji="1" lang="en-US" altLang="zh-CN" dirty="0"/>
          </a:p>
          <a:p>
            <a:pPr lvl="1"/>
            <a:r>
              <a:rPr kumimoji="1" lang="zh-CN" altLang="en-US" dirty="0"/>
              <a:t>当前</a:t>
            </a:r>
            <a:r>
              <a:rPr kumimoji="1" lang="en-US" altLang="zh-CN" dirty="0"/>
              <a:t>HTML</a:t>
            </a:r>
            <a:r>
              <a:rPr kumimoji="1" lang="zh-CN" altLang="en-US" dirty="0"/>
              <a:t>文件本身所携带的内容</a:t>
            </a:r>
            <a:endParaRPr kumimoji="1" lang="en-US" altLang="zh-CN" dirty="0"/>
          </a:p>
          <a:p>
            <a:pPr lvl="2"/>
            <a:r>
              <a:rPr kumimoji="1" lang="en-US" altLang="zh-CN" dirty="0"/>
              <a:t>URL</a:t>
            </a:r>
          </a:p>
          <a:p>
            <a:pPr lvl="2"/>
            <a:r>
              <a:rPr kumimoji="1" lang="en-US" altLang="zh-CN" dirty="0"/>
              <a:t>Title</a:t>
            </a:r>
          </a:p>
          <a:p>
            <a:pPr lvl="2"/>
            <a:r>
              <a:rPr kumimoji="1" lang="en-US" altLang="zh-CN" dirty="0"/>
              <a:t>Body</a:t>
            </a:r>
            <a:r>
              <a:rPr kumimoji="1" lang="zh-CN" altLang="en-US" dirty="0"/>
              <a:t>中的文本</a:t>
            </a:r>
            <a:endParaRPr kumimoji="1" lang="en-US" altLang="zh-CN" dirty="0"/>
          </a:p>
          <a:p>
            <a:pPr lvl="1"/>
            <a:r>
              <a:rPr kumimoji="1" lang="zh-CN" altLang="en-US" dirty="0">
                <a:solidFill>
                  <a:schemeClr val="bg1">
                    <a:lumMod val="50000"/>
                  </a:schemeClr>
                </a:solidFill>
              </a:rPr>
              <a:t>当前</a:t>
            </a:r>
            <a:r>
              <a:rPr kumimoji="1" lang="en-US" altLang="zh-CN" dirty="0">
                <a:solidFill>
                  <a:schemeClr val="bg1">
                    <a:lumMod val="50000"/>
                  </a:schemeClr>
                </a:solidFill>
              </a:rPr>
              <a:t>HTML</a:t>
            </a:r>
            <a:r>
              <a:rPr kumimoji="1" lang="zh-CN" altLang="en-US" dirty="0">
                <a:solidFill>
                  <a:schemeClr val="bg1">
                    <a:lumMod val="50000"/>
                  </a:schemeClr>
                </a:solidFill>
              </a:rPr>
              <a:t>文件之外的内容</a:t>
            </a:r>
            <a:endParaRPr kumimoji="1" lang="en-US" altLang="zh-CN" dirty="0">
              <a:solidFill>
                <a:schemeClr val="bg1">
                  <a:lumMod val="50000"/>
                </a:schemeClr>
              </a:solidFill>
            </a:endParaRPr>
          </a:p>
          <a:p>
            <a:pPr lvl="2"/>
            <a:r>
              <a:rPr kumimoji="1" lang="en-US" altLang="zh-CN" dirty="0">
                <a:solidFill>
                  <a:schemeClr val="bg1">
                    <a:lumMod val="50000"/>
                  </a:schemeClr>
                </a:solidFill>
              </a:rPr>
              <a:t>Anchor</a:t>
            </a:r>
            <a:r>
              <a:rPr kumimoji="1" lang="zh-CN" altLang="en-US" dirty="0">
                <a:solidFill>
                  <a:schemeClr val="bg1">
                    <a:lumMod val="50000"/>
                  </a:schemeClr>
                </a:solidFill>
              </a:rPr>
              <a:t>文本</a:t>
            </a:r>
            <a:endParaRPr kumimoji="1" lang="en-US" altLang="zh-CN" dirty="0">
              <a:solidFill>
                <a:schemeClr val="bg1">
                  <a:lumMod val="50000"/>
                </a:schemeClr>
              </a:solidFill>
            </a:endParaRPr>
          </a:p>
          <a:p>
            <a:pPr lvl="2"/>
            <a:r>
              <a:rPr kumimoji="1" lang="en-US" altLang="zh-CN" dirty="0">
                <a:solidFill>
                  <a:schemeClr val="bg1">
                    <a:lumMod val="50000"/>
                  </a:schemeClr>
                </a:solidFill>
              </a:rPr>
              <a:t>Query-click</a:t>
            </a:r>
            <a:r>
              <a:rPr kumimoji="1" lang="zh-CN" altLang="en-US" dirty="0">
                <a:solidFill>
                  <a:schemeClr val="bg1">
                    <a:lumMod val="50000"/>
                  </a:schemeClr>
                </a:solidFill>
              </a:rPr>
              <a:t>文本</a:t>
            </a:r>
            <a:endParaRPr kumimoji="1" lang="en-US" altLang="zh-CN" dirty="0">
              <a:solidFill>
                <a:schemeClr val="bg1">
                  <a:lumMod val="50000"/>
                </a:schemeClr>
              </a:solidFill>
            </a:endParaRPr>
          </a:p>
          <a:p>
            <a:pPr lvl="2"/>
            <a:r>
              <a:rPr kumimoji="1" lang="en-US" altLang="zh-CN" dirty="0">
                <a:solidFill>
                  <a:schemeClr val="bg1">
                    <a:lumMod val="50000"/>
                  </a:schemeClr>
                </a:solidFill>
              </a:rPr>
              <a:t>……</a:t>
            </a:r>
          </a:p>
          <a:p>
            <a:endParaRPr kumimoji="1" lang="en-US" altLang="zh-CN" dirty="0"/>
          </a:p>
        </p:txBody>
      </p:sp>
    </p:spTree>
    <p:extLst>
      <p:ext uri="{BB962C8B-B14F-4D97-AF65-F5344CB8AC3E}">
        <p14:creationId xmlns:p14="http://schemas.microsoft.com/office/powerpoint/2010/main" val="3487141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文本入门、文本采集</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文本数据简介：</a:t>
            </a:r>
            <a:r>
              <a:rPr kumimoji="1" lang="zh-CN" altLang="en-US" dirty="0"/>
              <a:t>文本数据体量迅速增长</a:t>
            </a:r>
            <a:endParaRPr lang="en-US" dirty="0"/>
          </a:p>
        </p:txBody>
      </p:sp>
      <p:pic>
        <p:nvPicPr>
          <p:cNvPr id="4" name="图片 3">
            <a:extLst>
              <a:ext uri="{FF2B5EF4-FFF2-40B4-BE49-F238E27FC236}">
                <a16:creationId xmlns:a16="http://schemas.microsoft.com/office/drawing/2014/main" id="{BD0DD6B4-2598-BB43-8CA5-9C2D866B2681}"/>
              </a:ext>
            </a:extLst>
          </p:cNvPr>
          <p:cNvPicPr>
            <a:picLocks noChangeAspect="1"/>
          </p:cNvPicPr>
          <p:nvPr/>
        </p:nvPicPr>
        <p:blipFill>
          <a:blip r:embed="rId2"/>
          <a:stretch>
            <a:fillRect/>
          </a:stretch>
        </p:blipFill>
        <p:spPr>
          <a:xfrm>
            <a:off x="1543281" y="1588167"/>
            <a:ext cx="5750791" cy="3239613"/>
          </a:xfrm>
          <a:prstGeom prst="rect">
            <a:avLst/>
          </a:prstGeom>
        </p:spPr>
      </p:pic>
      <p:sp>
        <p:nvSpPr>
          <p:cNvPr id="5" name="椭圆 4">
            <a:extLst>
              <a:ext uri="{FF2B5EF4-FFF2-40B4-BE49-F238E27FC236}">
                <a16:creationId xmlns:a16="http://schemas.microsoft.com/office/drawing/2014/main" id="{B9F91340-6BDE-44C6-9225-9C3D33F191B8}"/>
              </a:ext>
            </a:extLst>
          </p:cNvPr>
          <p:cNvSpPr/>
          <p:nvPr/>
        </p:nvSpPr>
        <p:spPr>
          <a:xfrm>
            <a:off x="4572000" y="2228321"/>
            <a:ext cx="2358189" cy="12752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581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网页解析：文本抽取方法</a:t>
            </a:r>
            <a:r>
              <a:rPr kumimoji="1" lang="en-US" altLang="zh-CN" dirty="0"/>
              <a:t>——HTML</a:t>
            </a:r>
            <a:r>
              <a:rPr kumimoji="1" lang="zh-CN" altLang="en-US" dirty="0"/>
              <a:t> </a:t>
            </a:r>
            <a:r>
              <a:rPr kumimoji="1" lang="en-US" altLang="zh-CN" dirty="0"/>
              <a:t>DOM</a:t>
            </a:r>
            <a:r>
              <a:rPr kumimoji="1" lang="zh-CN" altLang="en-US" dirty="0"/>
              <a:t>树</a:t>
            </a:r>
            <a:endParaRPr kumimoji="1" lang="en-US" altLang="zh-CN" dirty="0"/>
          </a:p>
          <a:p>
            <a:r>
              <a:rPr lang="en-US" altLang="zh-CN" dirty="0"/>
              <a:t>DOM</a:t>
            </a:r>
            <a:r>
              <a:rPr lang="zh-CN" altLang="en-US" dirty="0"/>
              <a:t>：</a:t>
            </a:r>
            <a:r>
              <a:rPr lang="en-US" altLang="zh-CN" dirty="0"/>
              <a:t>W3C</a:t>
            </a:r>
            <a:r>
              <a:rPr lang="zh-CN" altLang="en-US" dirty="0"/>
              <a:t>文档对象模型</a:t>
            </a:r>
            <a:endParaRPr lang="en-US" altLang="zh-CN" dirty="0"/>
          </a:p>
          <a:p>
            <a:pPr lvl="1"/>
            <a:r>
              <a:rPr lang="en-US" altLang="zh-CN" dirty="0"/>
              <a:t>DOM</a:t>
            </a:r>
            <a:r>
              <a:rPr lang="zh-CN" altLang="en-US" dirty="0"/>
              <a:t>树定义了</a:t>
            </a:r>
            <a:r>
              <a:rPr lang="en-US" altLang="zh-CN" dirty="0"/>
              <a:t>HTML</a:t>
            </a:r>
            <a:r>
              <a:rPr lang="zh-CN" altLang="en-US" dirty="0"/>
              <a:t>（或</a:t>
            </a:r>
            <a:r>
              <a:rPr lang="en-US" altLang="zh-CN" dirty="0"/>
              <a:t>XML</a:t>
            </a:r>
            <a:r>
              <a:rPr lang="zh-CN" altLang="en-US" dirty="0"/>
              <a:t>）</a:t>
            </a:r>
            <a:r>
              <a:rPr lang="zh-CN" altLang="en-US" dirty="0">
                <a:solidFill>
                  <a:srgbClr val="C00000"/>
                </a:solidFill>
              </a:rPr>
              <a:t>的逻辑结构</a:t>
            </a:r>
            <a:endParaRPr lang="en-US" altLang="zh-CN" dirty="0">
              <a:solidFill>
                <a:srgbClr val="C00000"/>
              </a:solidFill>
            </a:endParaRPr>
          </a:p>
          <a:p>
            <a:pPr lvl="1"/>
            <a:r>
              <a:rPr lang="en-US" altLang="zh-CN" dirty="0"/>
              <a:t>DOM</a:t>
            </a:r>
            <a:r>
              <a:rPr lang="zh-CN" altLang="en-US" dirty="0"/>
              <a:t>中定义的方法</a:t>
            </a:r>
            <a:endParaRPr lang="en-US" altLang="zh-CN" dirty="0"/>
          </a:p>
          <a:p>
            <a:pPr lvl="2"/>
            <a:r>
              <a:rPr lang="zh-CN" altLang="en-US" dirty="0"/>
              <a:t>可以操作</a:t>
            </a:r>
            <a:r>
              <a:rPr lang="en-US" altLang="zh-CN" dirty="0"/>
              <a:t>html DOM</a:t>
            </a:r>
            <a:r>
              <a:rPr lang="zh-CN" altLang="en-US" dirty="0"/>
              <a:t>，包括抽取其包含的文本内容</a:t>
            </a:r>
            <a:endParaRPr kumimoji="1" lang="zh-CN" altLang="en-US" dirty="0"/>
          </a:p>
          <a:p>
            <a:pPr lvl="1"/>
            <a:endParaRPr kumimoji="1" lang="en-US" altLang="zh-CN" dirty="0"/>
          </a:p>
        </p:txBody>
      </p:sp>
      <p:pic>
        <p:nvPicPr>
          <p:cNvPr id="4" name="图片 3">
            <a:extLst>
              <a:ext uri="{FF2B5EF4-FFF2-40B4-BE49-F238E27FC236}">
                <a16:creationId xmlns:a16="http://schemas.microsoft.com/office/drawing/2014/main" id="{BD2967FA-2270-8D41-816A-931B165D19C1}"/>
              </a:ext>
            </a:extLst>
          </p:cNvPr>
          <p:cNvPicPr>
            <a:picLocks noChangeAspect="1"/>
          </p:cNvPicPr>
          <p:nvPr/>
        </p:nvPicPr>
        <p:blipFill>
          <a:blip r:embed="rId2"/>
          <a:stretch>
            <a:fillRect/>
          </a:stretch>
        </p:blipFill>
        <p:spPr>
          <a:xfrm>
            <a:off x="208024" y="2584959"/>
            <a:ext cx="3903311" cy="2285491"/>
          </a:xfrm>
          <a:prstGeom prst="rect">
            <a:avLst/>
          </a:prstGeom>
        </p:spPr>
      </p:pic>
      <p:pic>
        <p:nvPicPr>
          <p:cNvPr id="5" name="图片 4">
            <a:extLst>
              <a:ext uri="{FF2B5EF4-FFF2-40B4-BE49-F238E27FC236}">
                <a16:creationId xmlns:a16="http://schemas.microsoft.com/office/drawing/2014/main" id="{793E8BA6-B1F9-E249-A7BF-337AD5D4025C}"/>
              </a:ext>
            </a:extLst>
          </p:cNvPr>
          <p:cNvPicPr>
            <a:picLocks noChangeAspect="1"/>
          </p:cNvPicPr>
          <p:nvPr/>
        </p:nvPicPr>
        <p:blipFill>
          <a:blip r:embed="rId3"/>
          <a:stretch>
            <a:fillRect/>
          </a:stretch>
        </p:blipFill>
        <p:spPr>
          <a:xfrm>
            <a:off x="4439110" y="2584959"/>
            <a:ext cx="4112514" cy="2383606"/>
          </a:xfrm>
          <a:prstGeom prst="rect">
            <a:avLst/>
          </a:prstGeom>
        </p:spPr>
      </p:pic>
      <p:cxnSp>
        <p:nvCxnSpPr>
          <p:cNvPr id="6" name="直线箭头连接符 6">
            <a:extLst>
              <a:ext uri="{FF2B5EF4-FFF2-40B4-BE49-F238E27FC236}">
                <a16:creationId xmlns:a16="http://schemas.microsoft.com/office/drawing/2014/main" id="{1D95E957-1E4D-E444-932F-46B63537E175}"/>
              </a:ext>
            </a:extLst>
          </p:cNvPr>
          <p:cNvCxnSpPr>
            <a:cxnSpLocks/>
          </p:cNvCxnSpPr>
          <p:nvPr/>
        </p:nvCxnSpPr>
        <p:spPr>
          <a:xfrm>
            <a:off x="5357273" y="2990283"/>
            <a:ext cx="2058372" cy="144308"/>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40978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sz="1800" dirty="0"/>
              <a:t>文本抽取方法</a:t>
            </a:r>
            <a:r>
              <a:rPr kumimoji="1" lang="en-US" altLang="zh-CN" sz="1800" dirty="0"/>
              <a:t>——</a:t>
            </a:r>
            <a:r>
              <a:rPr kumimoji="1" lang="zh-CN" altLang="en-US" sz="1800" dirty="0"/>
              <a:t>正则表达式</a:t>
            </a:r>
            <a:endParaRPr kumimoji="1" lang="en-US" altLang="zh-CN" sz="1800" dirty="0"/>
          </a:p>
          <a:p>
            <a:pPr lvl="1"/>
            <a:r>
              <a:rPr lang="zh-CN" altLang="en-US" b="1" dirty="0">
                <a:solidFill>
                  <a:srgbClr val="C00000"/>
                </a:solidFill>
              </a:rPr>
              <a:t>正则表达式</a:t>
            </a:r>
            <a:r>
              <a:rPr lang="zh-CN" altLang="en-US" dirty="0">
                <a:solidFill>
                  <a:srgbClr val="C00000"/>
                </a:solidFill>
              </a:rPr>
              <a:t>（</a:t>
            </a:r>
            <a:r>
              <a:rPr lang="en-US" altLang="zh-CN" dirty="0">
                <a:solidFill>
                  <a:srgbClr val="C00000"/>
                </a:solidFill>
              </a:rPr>
              <a:t>Regular Expression</a:t>
            </a:r>
            <a:r>
              <a:rPr lang="zh-CN" altLang="en-US" dirty="0">
                <a:solidFill>
                  <a:srgbClr val="C00000"/>
                </a:solidFill>
              </a:rPr>
              <a:t>）</a:t>
            </a:r>
            <a:r>
              <a:rPr lang="zh-CN" altLang="en-US" dirty="0"/>
              <a:t>：使用单个字符串来描述、匹配一系列匹配某个句法规则的字符串，正则表达式通常被用来检索、替换那些</a:t>
            </a:r>
            <a:r>
              <a:rPr lang="zh-CN" altLang="en-US" b="1" dirty="0"/>
              <a:t>匹配某个模式的文本</a:t>
            </a:r>
            <a:endParaRPr lang="en-US" altLang="zh-CN" b="1" dirty="0"/>
          </a:p>
          <a:p>
            <a:endParaRPr kumimoji="1" lang="en-US" altLang="zh-CN" sz="1800" dirty="0"/>
          </a:p>
        </p:txBody>
      </p:sp>
      <p:pic>
        <p:nvPicPr>
          <p:cNvPr id="4" name="图片 3"/>
          <p:cNvPicPr>
            <a:picLocks noChangeAspect="1"/>
          </p:cNvPicPr>
          <p:nvPr/>
        </p:nvPicPr>
        <p:blipFill>
          <a:blip r:embed="rId2"/>
          <a:stretch>
            <a:fillRect/>
          </a:stretch>
        </p:blipFill>
        <p:spPr>
          <a:xfrm>
            <a:off x="896216" y="2079481"/>
            <a:ext cx="5026454" cy="2880000"/>
          </a:xfrm>
          <a:prstGeom prst="rect">
            <a:avLst/>
          </a:prstGeom>
        </p:spPr>
      </p:pic>
      <p:sp>
        <p:nvSpPr>
          <p:cNvPr id="6" name="矩形 5">
            <a:extLst>
              <a:ext uri="{FF2B5EF4-FFF2-40B4-BE49-F238E27FC236}">
                <a16:creationId xmlns:a16="http://schemas.microsoft.com/office/drawing/2014/main" id="{0AC08DAF-8DED-4808-97C2-157D77484441}"/>
              </a:ext>
            </a:extLst>
          </p:cNvPr>
          <p:cNvSpPr/>
          <p:nvPr/>
        </p:nvSpPr>
        <p:spPr>
          <a:xfrm>
            <a:off x="6086434" y="2870865"/>
            <a:ext cx="2810823" cy="830997"/>
          </a:xfrm>
          <a:prstGeom prst="rect">
            <a:avLst/>
          </a:prstGeom>
          <a:solidFill>
            <a:schemeClr val="accent3">
              <a:lumMod val="20000"/>
              <a:lumOff val="80000"/>
            </a:schemeClr>
          </a:solidFill>
          <a:ln>
            <a:solidFill>
              <a:srgbClr val="C00000"/>
            </a:solidFill>
          </a:ln>
        </p:spPr>
        <p:txBody>
          <a:bodyPr wrap="square">
            <a:spAutoFit/>
          </a:bodyPr>
          <a:lstStyle/>
          <a:p>
            <a:pPr marL="171450" indent="-171450" algn="just">
              <a:buFont typeface="Arial" panose="020B0604020202020204" pitchFamily="34" charset="0"/>
              <a:buChar char="•"/>
            </a:pPr>
            <a:r>
              <a:rPr lang="zh-CN" altLang="en-US" sz="1200" dirty="0">
                <a:solidFill>
                  <a:srgbClr val="333333"/>
                </a:solidFill>
                <a:latin typeface="PingFang SC"/>
              </a:rPr>
              <a:t>表达式 </a:t>
            </a:r>
            <a:r>
              <a:rPr lang="en-US" altLang="zh-CN" sz="1200" dirty="0">
                <a:solidFill>
                  <a:srgbClr val="333333"/>
                </a:solidFill>
                <a:latin typeface="PingFang SC"/>
              </a:rPr>
              <a:t>.* </a:t>
            </a:r>
            <a:r>
              <a:rPr lang="zh-CN" altLang="en-US" sz="1200" dirty="0">
                <a:solidFill>
                  <a:srgbClr val="333333"/>
                </a:solidFill>
                <a:latin typeface="PingFang SC"/>
              </a:rPr>
              <a:t>就是单个字符匹配任意次，即贪婪匹配</a:t>
            </a:r>
            <a:endParaRPr lang="en-US" altLang="zh-CN" sz="1200" dirty="0">
              <a:solidFill>
                <a:srgbClr val="333333"/>
              </a:solidFill>
              <a:latin typeface="PingFang SC"/>
            </a:endParaRPr>
          </a:p>
          <a:p>
            <a:pPr marL="171450" indent="-171450" algn="just">
              <a:buFont typeface="Arial" panose="020B0604020202020204" pitchFamily="34" charset="0"/>
              <a:buChar char="•"/>
            </a:pPr>
            <a:r>
              <a:rPr lang="zh-CN" altLang="en-US" sz="1200" dirty="0">
                <a:solidFill>
                  <a:srgbClr val="333333"/>
                </a:solidFill>
                <a:latin typeface="PingFang SC"/>
              </a:rPr>
              <a:t>表达式 </a:t>
            </a:r>
            <a:r>
              <a:rPr lang="en-US" altLang="zh-CN" sz="1200" dirty="0">
                <a:solidFill>
                  <a:srgbClr val="333333"/>
                </a:solidFill>
                <a:latin typeface="PingFang SC"/>
              </a:rPr>
              <a:t>.*? </a:t>
            </a:r>
            <a:r>
              <a:rPr lang="zh-CN" altLang="en-US" sz="1200" dirty="0">
                <a:solidFill>
                  <a:srgbClr val="333333"/>
                </a:solidFill>
                <a:latin typeface="PingFang SC"/>
              </a:rPr>
              <a:t>是满足条件的情况只匹配一次，即最小匹配</a:t>
            </a:r>
            <a:endParaRPr lang="zh-CN" altLang="en-US" sz="1200" dirty="0"/>
          </a:p>
        </p:txBody>
      </p:sp>
      <p:cxnSp>
        <p:nvCxnSpPr>
          <p:cNvPr id="8" name="直接连接符 7">
            <a:extLst>
              <a:ext uri="{FF2B5EF4-FFF2-40B4-BE49-F238E27FC236}">
                <a16:creationId xmlns:a16="http://schemas.microsoft.com/office/drawing/2014/main" id="{2E0EB0D6-FC8D-4888-9518-1182FE4BEEF9}"/>
              </a:ext>
            </a:extLst>
          </p:cNvPr>
          <p:cNvCxnSpPr/>
          <p:nvPr/>
        </p:nvCxnSpPr>
        <p:spPr>
          <a:xfrm>
            <a:off x="2877457" y="2993571"/>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460D299-9B3A-4745-BDE1-DA6607E440A4}"/>
              </a:ext>
            </a:extLst>
          </p:cNvPr>
          <p:cNvCxnSpPr/>
          <p:nvPr/>
        </p:nvCxnSpPr>
        <p:spPr>
          <a:xfrm>
            <a:off x="3617686" y="3015343"/>
            <a:ext cx="293914"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E715975-98D4-4E1D-9D10-78BAF61D759E}"/>
              </a:ext>
            </a:extLst>
          </p:cNvPr>
          <p:cNvCxnSpPr/>
          <p:nvPr/>
        </p:nvCxnSpPr>
        <p:spPr>
          <a:xfrm flipH="1">
            <a:off x="2848429" y="3004457"/>
            <a:ext cx="163285" cy="153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04AEB1D-9AA9-436D-8FB7-87963B375F2A}"/>
              </a:ext>
            </a:extLst>
          </p:cNvPr>
          <p:cNvCxnSpPr/>
          <p:nvPr/>
        </p:nvCxnSpPr>
        <p:spPr>
          <a:xfrm flipH="1">
            <a:off x="3095171" y="3015343"/>
            <a:ext cx="669472" cy="1712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221152DC-6E49-43D4-9DBD-B6C5648BB55C}"/>
              </a:ext>
            </a:extLst>
          </p:cNvPr>
          <p:cNvSpPr/>
          <p:nvPr/>
        </p:nvSpPr>
        <p:spPr>
          <a:xfrm>
            <a:off x="2636157" y="4542971"/>
            <a:ext cx="359228" cy="18505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E9198AD3-1070-4CD3-BD8B-677018A26530}"/>
              </a:ext>
            </a:extLst>
          </p:cNvPr>
          <p:cNvSpPr/>
          <p:nvPr/>
        </p:nvSpPr>
        <p:spPr>
          <a:xfrm>
            <a:off x="2636157" y="4767035"/>
            <a:ext cx="576943" cy="17048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1727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p:txBody>
      </p:sp>
      <p:sp>
        <p:nvSpPr>
          <p:cNvPr id="4" name="文本框 3">
            <a:extLst>
              <a:ext uri="{FF2B5EF4-FFF2-40B4-BE49-F238E27FC236}">
                <a16:creationId xmlns:a16="http://schemas.microsoft.com/office/drawing/2014/main" id="{1C477358-98FF-6C4A-90D0-91EEDA2F7E5F}"/>
              </a:ext>
            </a:extLst>
          </p:cNvPr>
          <p:cNvSpPr txBox="1"/>
          <p:nvPr/>
        </p:nvSpPr>
        <p:spPr>
          <a:xfrm>
            <a:off x="402999" y="1602315"/>
            <a:ext cx="3815710" cy="2031325"/>
          </a:xfrm>
          <a:prstGeom prst="rect">
            <a:avLst/>
          </a:prstGeom>
          <a:solidFill>
            <a:schemeClr val="accent3">
              <a:lumMod val="20000"/>
              <a:lumOff val="80000"/>
            </a:schemeClr>
          </a:solidFill>
          <a:ln>
            <a:solidFill>
              <a:srgbClr val="C00000"/>
            </a:solidFill>
          </a:ln>
        </p:spPr>
        <p:txBody>
          <a:bodyPr wrap="square" rtlCol="0">
            <a:spAutoFit/>
          </a:bodyPr>
          <a:lstStyle/>
          <a:p>
            <a:pPr algn="just"/>
            <a:r>
              <a:rPr kumimoji="1" lang="en-US" altLang="zh-CN" dirty="0"/>
              <a:t>HTML</a:t>
            </a:r>
            <a:r>
              <a:rPr kumimoji="1" lang="zh-CN" altLang="en-US" dirty="0"/>
              <a:t>中标题</a:t>
            </a:r>
            <a:r>
              <a:rPr kumimoji="1" lang="en-US" altLang="zh-CN" dirty="0"/>
              <a:t>tag</a:t>
            </a:r>
            <a:r>
              <a:rPr kumimoji="1" lang="zh-CN" altLang="en-US" dirty="0"/>
              <a:t>为</a:t>
            </a:r>
            <a:endParaRPr kumimoji="1" lang="en-US" altLang="zh-CN" dirty="0"/>
          </a:p>
          <a:p>
            <a:pPr algn="just"/>
            <a:r>
              <a:rPr kumimoji="1" lang="en-US" altLang="zh-CN" dirty="0"/>
              <a:t>”before</a:t>
            </a:r>
            <a:r>
              <a:rPr kumimoji="1" lang="zh-CN" altLang="en-US" dirty="0"/>
              <a:t> </a:t>
            </a:r>
            <a:r>
              <a:rPr kumimoji="1" lang="en-US" altLang="zh-CN" dirty="0"/>
              <a:t>the</a:t>
            </a:r>
            <a:r>
              <a:rPr kumimoji="1" lang="zh-CN" altLang="en-US" dirty="0"/>
              <a:t> </a:t>
            </a:r>
            <a:r>
              <a:rPr kumimoji="1" lang="en-US" altLang="zh-CN" dirty="0"/>
              <a:t>title</a:t>
            </a:r>
            <a:r>
              <a:rPr kumimoji="1" lang="zh-CN" altLang="en-US" dirty="0"/>
              <a:t> </a:t>
            </a:r>
            <a:r>
              <a:rPr kumimoji="1" lang="en-US" altLang="zh-CN" dirty="0"/>
              <a:t>&lt;title&gt;this</a:t>
            </a:r>
            <a:r>
              <a:rPr kumimoji="1" lang="zh-CN" altLang="en-US" dirty="0"/>
              <a:t> </a:t>
            </a:r>
            <a:r>
              <a:rPr kumimoji="1" lang="en-US" altLang="zh-CN" dirty="0"/>
              <a:t>is</a:t>
            </a:r>
            <a:r>
              <a:rPr kumimoji="1" lang="zh-CN" altLang="en-US" dirty="0"/>
              <a:t> </a:t>
            </a:r>
            <a:r>
              <a:rPr kumimoji="1" lang="en-US" altLang="zh-CN" dirty="0"/>
              <a:t>title&lt;/title&gt;</a:t>
            </a:r>
            <a:r>
              <a:rPr kumimoji="1" lang="zh-CN" altLang="en-US" dirty="0"/>
              <a:t> </a:t>
            </a:r>
            <a:r>
              <a:rPr kumimoji="1" lang="en-US" altLang="zh-CN" dirty="0"/>
              <a:t>and</a:t>
            </a:r>
            <a:r>
              <a:rPr kumimoji="1" lang="zh-CN" altLang="en-US" dirty="0"/>
              <a:t> </a:t>
            </a:r>
            <a:r>
              <a:rPr kumimoji="1" lang="en-US" altLang="zh-CN" dirty="0"/>
              <a:t>other</a:t>
            </a:r>
            <a:r>
              <a:rPr kumimoji="1" lang="zh-CN" altLang="en-US" dirty="0"/>
              <a:t> </a:t>
            </a:r>
            <a:r>
              <a:rPr kumimoji="1" lang="en-US" altLang="zh-CN" dirty="0"/>
              <a:t>content”</a:t>
            </a:r>
            <a:r>
              <a:rPr kumimoji="1" lang="zh-CN" altLang="en-US" dirty="0"/>
              <a:t>，</a:t>
            </a:r>
            <a:endParaRPr kumimoji="1" lang="en-US" altLang="zh-CN" dirty="0"/>
          </a:p>
          <a:p>
            <a:pPr algn="just"/>
            <a:r>
              <a:rPr kumimoji="1" lang="zh-CN" altLang="en-US" dirty="0"/>
              <a:t>要抽取出标题正文，正则表达式为：</a:t>
            </a:r>
            <a:endParaRPr kumimoji="1" lang="en-US" altLang="zh-CN" dirty="0"/>
          </a:p>
          <a:p>
            <a:pPr algn="just"/>
            <a:endParaRPr kumimoji="1" lang="en-US" altLang="zh-CN" dirty="0"/>
          </a:p>
          <a:p>
            <a:pPr algn="just"/>
            <a:r>
              <a:rPr kumimoji="1" lang="en-US" altLang="zh-CN" dirty="0"/>
              <a:t>A:</a:t>
            </a:r>
            <a:r>
              <a:rPr kumimoji="1" lang="zh-CN" altLang="en-US" dirty="0"/>
              <a:t> </a:t>
            </a:r>
            <a:r>
              <a:rPr kumimoji="1" lang="en-US" altLang="zh-CN" dirty="0"/>
              <a:t>r’&lt;title&gt;(.</a:t>
            </a:r>
            <a:r>
              <a:rPr kumimoji="1" lang="zh-CN" altLang="en-US" dirty="0"/>
              <a:t>*</a:t>
            </a:r>
            <a:r>
              <a:rPr kumimoji="1" lang="en-US" altLang="zh-CN" dirty="0"/>
              <a:t>?)&lt;/title&gt;’</a:t>
            </a:r>
          </a:p>
          <a:p>
            <a:pPr algn="just"/>
            <a:r>
              <a:rPr kumimoji="1" lang="en-US" altLang="zh-CN" dirty="0"/>
              <a:t>B:</a:t>
            </a:r>
            <a:r>
              <a:rPr kumimoji="1" lang="zh-CN" altLang="en-US" dirty="0"/>
              <a:t> </a:t>
            </a:r>
            <a:r>
              <a:rPr kumimoji="1" lang="en-US" altLang="zh-CN" dirty="0"/>
              <a:t>r’(&lt;title&gt;.</a:t>
            </a:r>
            <a:r>
              <a:rPr kumimoji="1" lang="zh-CN" altLang="en-US" dirty="0"/>
              <a:t>*</a:t>
            </a:r>
            <a:r>
              <a:rPr kumimoji="1" lang="en-US" altLang="zh-CN" dirty="0"/>
              <a:t>?&lt;/title&gt;)’</a:t>
            </a:r>
          </a:p>
        </p:txBody>
      </p:sp>
    </p:spTree>
    <p:extLst>
      <p:ext uri="{BB962C8B-B14F-4D97-AF65-F5344CB8AC3E}">
        <p14:creationId xmlns:p14="http://schemas.microsoft.com/office/powerpoint/2010/main" val="2579673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p:txBody>
      </p:sp>
      <p:sp>
        <p:nvSpPr>
          <p:cNvPr id="4" name="文本框 3">
            <a:extLst>
              <a:ext uri="{FF2B5EF4-FFF2-40B4-BE49-F238E27FC236}">
                <a16:creationId xmlns:a16="http://schemas.microsoft.com/office/drawing/2014/main" id="{1C477358-98FF-6C4A-90D0-91EEDA2F7E5F}"/>
              </a:ext>
            </a:extLst>
          </p:cNvPr>
          <p:cNvSpPr txBox="1"/>
          <p:nvPr/>
        </p:nvSpPr>
        <p:spPr>
          <a:xfrm>
            <a:off x="402999" y="1602315"/>
            <a:ext cx="3815710" cy="2031325"/>
          </a:xfrm>
          <a:prstGeom prst="rect">
            <a:avLst/>
          </a:prstGeom>
          <a:solidFill>
            <a:schemeClr val="accent3">
              <a:lumMod val="20000"/>
              <a:lumOff val="80000"/>
            </a:schemeClr>
          </a:solidFill>
          <a:ln>
            <a:solidFill>
              <a:srgbClr val="C00000"/>
            </a:solidFill>
          </a:ln>
        </p:spPr>
        <p:txBody>
          <a:bodyPr wrap="square" rtlCol="0">
            <a:spAutoFit/>
          </a:bodyPr>
          <a:lstStyle/>
          <a:p>
            <a:pPr algn="just"/>
            <a:r>
              <a:rPr kumimoji="1" lang="en-US" altLang="zh-CN" dirty="0"/>
              <a:t>HTML</a:t>
            </a:r>
            <a:r>
              <a:rPr kumimoji="1" lang="zh-CN" altLang="en-US" dirty="0"/>
              <a:t>中标题</a:t>
            </a:r>
            <a:r>
              <a:rPr kumimoji="1" lang="en-US" altLang="zh-CN" dirty="0"/>
              <a:t>tag</a:t>
            </a:r>
            <a:r>
              <a:rPr kumimoji="1" lang="zh-CN" altLang="en-US" dirty="0"/>
              <a:t>为</a:t>
            </a:r>
            <a:endParaRPr kumimoji="1" lang="en-US" altLang="zh-CN" dirty="0"/>
          </a:p>
          <a:p>
            <a:pPr algn="just"/>
            <a:r>
              <a:rPr kumimoji="1" lang="en-US" altLang="zh-CN" dirty="0"/>
              <a:t>”before</a:t>
            </a:r>
            <a:r>
              <a:rPr kumimoji="1" lang="zh-CN" altLang="en-US" dirty="0"/>
              <a:t> </a:t>
            </a:r>
            <a:r>
              <a:rPr kumimoji="1" lang="en-US" altLang="zh-CN" dirty="0"/>
              <a:t>the</a:t>
            </a:r>
            <a:r>
              <a:rPr kumimoji="1" lang="zh-CN" altLang="en-US" dirty="0"/>
              <a:t> </a:t>
            </a:r>
            <a:r>
              <a:rPr kumimoji="1" lang="en-US" altLang="zh-CN" dirty="0"/>
              <a:t>title</a:t>
            </a:r>
            <a:r>
              <a:rPr kumimoji="1" lang="zh-CN" altLang="en-US" dirty="0"/>
              <a:t> </a:t>
            </a:r>
            <a:r>
              <a:rPr kumimoji="1" lang="en-US" altLang="zh-CN" dirty="0"/>
              <a:t>&lt;title&gt;this</a:t>
            </a:r>
            <a:r>
              <a:rPr kumimoji="1" lang="zh-CN" altLang="en-US" dirty="0"/>
              <a:t> </a:t>
            </a:r>
            <a:r>
              <a:rPr kumimoji="1" lang="en-US" altLang="zh-CN" dirty="0"/>
              <a:t>is</a:t>
            </a:r>
            <a:r>
              <a:rPr kumimoji="1" lang="zh-CN" altLang="en-US" dirty="0"/>
              <a:t> </a:t>
            </a:r>
            <a:r>
              <a:rPr kumimoji="1" lang="en-US" altLang="zh-CN" dirty="0"/>
              <a:t>title&lt;/title&gt;</a:t>
            </a:r>
            <a:r>
              <a:rPr kumimoji="1" lang="zh-CN" altLang="en-US" dirty="0"/>
              <a:t> </a:t>
            </a:r>
            <a:r>
              <a:rPr kumimoji="1" lang="en-US" altLang="zh-CN" dirty="0"/>
              <a:t>and</a:t>
            </a:r>
            <a:r>
              <a:rPr kumimoji="1" lang="zh-CN" altLang="en-US" dirty="0"/>
              <a:t> </a:t>
            </a:r>
            <a:r>
              <a:rPr kumimoji="1" lang="en-US" altLang="zh-CN" dirty="0"/>
              <a:t>other</a:t>
            </a:r>
            <a:r>
              <a:rPr kumimoji="1" lang="zh-CN" altLang="en-US" dirty="0"/>
              <a:t> </a:t>
            </a:r>
            <a:r>
              <a:rPr kumimoji="1" lang="en-US" altLang="zh-CN" dirty="0"/>
              <a:t>content”</a:t>
            </a:r>
            <a:r>
              <a:rPr kumimoji="1" lang="zh-CN" altLang="en-US" dirty="0"/>
              <a:t>，</a:t>
            </a:r>
            <a:endParaRPr kumimoji="1" lang="en-US" altLang="zh-CN" dirty="0"/>
          </a:p>
          <a:p>
            <a:pPr algn="just"/>
            <a:r>
              <a:rPr kumimoji="1" lang="zh-CN" altLang="en-US" dirty="0"/>
              <a:t>要抽取出标题正文，正则表达式为：</a:t>
            </a:r>
            <a:endParaRPr kumimoji="1" lang="en-US" altLang="zh-CN" dirty="0"/>
          </a:p>
          <a:p>
            <a:pPr algn="just"/>
            <a:endParaRPr kumimoji="1" lang="en-US" altLang="zh-CN" dirty="0"/>
          </a:p>
          <a:p>
            <a:pPr algn="just"/>
            <a:r>
              <a:rPr kumimoji="1" lang="en-US" altLang="zh-CN" dirty="0">
                <a:solidFill>
                  <a:srgbClr val="C00000"/>
                </a:solidFill>
              </a:rPr>
              <a:t>A:</a:t>
            </a:r>
            <a:r>
              <a:rPr kumimoji="1" lang="zh-CN" altLang="en-US" dirty="0">
                <a:solidFill>
                  <a:srgbClr val="C00000"/>
                </a:solidFill>
              </a:rPr>
              <a:t> </a:t>
            </a:r>
            <a:r>
              <a:rPr kumimoji="1" lang="en-US" altLang="zh-CN" dirty="0">
                <a:solidFill>
                  <a:srgbClr val="C00000"/>
                </a:solidFill>
              </a:rPr>
              <a:t>r’&lt;title&gt;(.</a:t>
            </a:r>
            <a:r>
              <a:rPr kumimoji="1" lang="zh-CN" altLang="en-US" dirty="0">
                <a:solidFill>
                  <a:srgbClr val="C00000"/>
                </a:solidFill>
              </a:rPr>
              <a:t>*</a:t>
            </a:r>
            <a:r>
              <a:rPr kumimoji="1" lang="en-US" altLang="zh-CN" dirty="0">
                <a:solidFill>
                  <a:srgbClr val="C00000"/>
                </a:solidFill>
              </a:rPr>
              <a:t>?)&lt;/title&gt;’</a:t>
            </a:r>
          </a:p>
          <a:p>
            <a:pPr algn="just"/>
            <a:r>
              <a:rPr kumimoji="1" lang="en-US" altLang="zh-CN" dirty="0"/>
              <a:t>B:</a:t>
            </a:r>
            <a:r>
              <a:rPr kumimoji="1" lang="zh-CN" altLang="en-US" dirty="0"/>
              <a:t> </a:t>
            </a:r>
            <a:r>
              <a:rPr kumimoji="1" lang="en-US" altLang="zh-CN" dirty="0"/>
              <a:t>r’(&lt;title&gt;.</a:t>
            </a:r>
            <a:r>
              <a:rPr kumimoji="1" lang="zh-CN" altLang="en-US" dirty="0"/>
              <a:t>*</a:t>
            </a:r>
            <a:r>
              <a:rPr kumimoji="1" lang="en-US" altLang="zh-CN" dirty="0"/>
              <a:t>?&lt;/title&gt;)’</a:t>
            </a:r>
          </a:p>
        </p:txBody>
      </p:sp>
      <p:pic>
        <p:nvPicPr>
          <p:cNvPr id="5" name="图片 4"/>
          <p:cNvPicPr>
            <a:picLocks noChangeAspect="1"/>
          </p:cNvPicPr>
          <p:nvPr/>
        </p:nvPicPr>
        <p:blipFill>
          <a:blip r:embed="rId2"/>
          <a:stretch>
            <a:fillRect/>
          </a:stretch>
        </p:blipFill>
        <p:spPr>
          <a:xfrm>
            <a:off x="4319589" y="2236548"/>
            <a:ext cx="4564639" cy="1482532"/>
          </a:xfrm>
          <a:prstGeom prst="rect">
            <a:avLst/>
          </a:prstGeom>
        </p:spPr>
      </p:pic>
      <p:cxnSp>
        <p:nvCxnSpPr>
          <p:cNvPr id="6" name="直接连接符 5">
            <a:extLst>
              <a:ext uri="{FF2B5EF4-FFF2-40B4-BE49-F238E27FC236}">
                <a16:creationId xmlns:a16="http://schemas.microsoft.com/office/drawing/2014/main" id="{6DB3D14D-71E1-4B39-A4F1-6DB1ACE7CEF2}"/>
              </a:ext>
            </a:extLst>
          </p:cNvPr>
          <p:cNvCxnSpPr>
            <a:cxnSpLocks/>
          </p:cNvCxnSpPr>
          <p:nvPr/>
        </p:nvCxnSpPr>
        <p:spPr>
          <a:xfrm>
            <a:off x="6694714" y="2956028"/>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205962F7-3B44-4912-BE8A-1892DA8B08D9}"/>
              </a:ext>
            </a:extLst>
          </p:cNvPr>
          <p:cNvCxnSpPr>
            <a:cxnSpLocks/>
          </p:cNvCxnSpPr>
          <p:nvPr/>
        </p:nvCxnSpPr>
        <p:spPr>
          <a:xfrm flipH="1">
            <a:off x="5363029" y="2966914"/>
            <a:ext cx="1465943" cy="501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88BDB861-6D52-4160-86B9-CF645C374954}"/>
              </a:ext>
            </a:extLst>
          </p:cNvPr>
          <p:cNvSpPr/>
          <p:nvPr/>
        </p:nvSpPr>
        <p:spPr>
          <a:xfrm>
            <a:off x="4401457" y="3468358"/>
            <a:ext cx="1124857" cy="2616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2118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a:p>
            <a:r>
              <a:rPr lang="en-US" altLang="zh-CN" dirty="0"/>
              <a:t>HTML</a:t>
            </a:r>
            <a:r>
              <a:rPr lang="zh-CN" altLang="en-US" dirty="0"/>
              <a:t>文件中的链接</a:t>
            </a:r>
            <a:endParaRPr lang="en-US" altLang="zh-CN" dirty="0"/>
          </a:p>
          <a:p>
            <a:pPr lvl="1"/>
            <a:r>
              <a:rPr lang="en-US" altLang="zh-CN" dirty="0"/>
              <a:t>&lt;a </a:t>
            </a:r>
            <a:r>
              <a:rPr lang="en-US" altLang="zh-CN" dirty="0" err="1"/>
              <a:t>href</a:t>
            </a:r>
            <a:r>
              <a:rPr lang="zh-CN" altLang="en-US" dirty="0"/>
              <a:t> </a:t>
            </a:r>
            <a:r>
              <a:rPr lang="en-US" altLang="zh-CN" dirty="0"/>
              <a:t>=“https://www.URL.com/”&gt;</a:t>
            </a:r>
            <a:r>
              <a:rPr lang="zh-CN" altLang="en-US" dirty="0"/>
              <a:t>锚文本</a:t>
            </a:r>
            <a:r>
              <a:rPr lang="en-US" altLang="zh-CN" dirty="0"/>
              <a:t>&lt;/a&gt;</a:t>
            </a:r>
          </a:p>
          <a:p>
            <a:pPr lvl="1"/>
            <a:r>
              <a:rPr lang="zh-CN" altLang="en-US" dirty="0"/>
              <a:t>获取链接和锚文本</a:t>
            </a:r>
            <a:endParaRPr kumimoji="1" lang="en-US" altLang="zh-CN" dirty="0"/>
          </a:p>
        </p:txBody>
      </p:sp>
      <p:pic>
        <p:nvPicPr>
          <p:cNvPr id="4" name="图片 3"/>
          <p:cNvPicPr>
            <a:picLocks noChangeAspect="1"/>
          </p:cNvPicPr>
          <p:nvPr/>
        </p:nvPicPr>
        <p:blipFill>
          <a:blip r:embed="rId2"/>
          <a:stretch>
            <a:fillRect/>
          </a:stretch>
        </p:blipFill>
        <p:spPr>
          <a:xfrm>
            <a:off x="2436448" y="2351480"/>
            <a:ext cx="4271104" cy="1913226"/>
          </a:xfrm>
          <a:prstGeom prst="rect">
            <a:avLst/>
          </a:prstGeom>
        </p:spPr>
      </p:pic>
      <p:sp>
        <p:nvSpPr>
          <p:cNvPr id="5" name="矩形: 圆角 4">
            <a:extLst>
              <a:ext uri="{FF2B5EF4-FFF2-40B4-BE49-F238E27FC236}">
                <a16:creationId xmlns:a16="http://schemas.microsoft.com/office/drawing/2014/main" id="{D86A5644-6B4A-4304-B45D-F0C4BD2F5641}"/>
              </a:ext>
            </a:extLst>
          </p:cNvPr>
          <p:cNvSpPr/>
          <p:nvPr/>
        </p:nvSpPr>
        <p:spPr>
          <a:xfrm>
            <a:off x="2436448" y="3958771"/>
            <a:ext cx="2346009" cy="36557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64961FD4-DC6A-4E94-B41B-3D937A28D882}"/>
              </a:ext>
            </a:extLst>
          </p:cNvPr>
          <p:cNvSpPr/>
          <p:nvPr/>
        </p:nvSpPr>
        <p:spPr>
          <a:xfrm>
            <a:off x="4902200" y="3958771"/>
            <a:ext cx="743857" cy="33745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6ED25F23-49DA-43A7-881C-D8B86C11F228}"/>
              </a:ext>
            </a:extLst>
          </p:cNvPr>
          <p:cNvCxnSpPr>
            <a:cxnSpLocks/>
          </p:cNvCxnSpPr>
          <p:nvPr/>
        </p:nvCxnSpPr>
        <p:spPr>
          <a:xfrm>
            <a:off x="3403600" y="3206750"/>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199348E9-DC81-45A9-A5EF-FC6BB8EEEABA}"/>
              </a:ext>
            </a:extLst>
          </p:cNvPr>
          <p:cNvCxnSpPr>
            <a:cxnSpLocks/>
            <a:endCxn id="5" idx="0"/>
          </p:cNvCxnSpPr>
          <p:nvPr/>
        </p:nvCxnSpPr>
        <p:spPr>
          <a:xfrm>
            <a:off x="3537858" y="3217636"/>
            <a:ext cx="71595" cy="741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5A7E37C-5AB0-424E-9DB8-D2840ED9CEA9}"/>
              </a:ext>
            </a:extLst>
          </p:cNvPr>
          <p:cNvCxnSpPr/>
          <p:nvPr/>
        </p:nvCxnSpPr>
        <p:spPr>
          <a:xfrm>
            <a:off x="3869733" y="3195864"/>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CC27884-C6BF-4089-BE1E-6C77BA6D8D5D}"/>
              </a:ext>
            </a:extLst>
          </p:cNvPr>
          <p:cNvCxnSpPr>
            <a:cxnSpLocks/>
            <a:endCxn id="6" idx="0"/>
          </p:cNvCxnSpPr>
          <p:nvPr/>
        </p:nvCxnSpPr>
        <p:spPr>
          <a:xfrm>
            <a:off x="4003991" y="3206750"/>
            <a:ext cx="1270138" cy="75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03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a:p>
            <a:r>
              <a:rPr lang="en-US" altLang="zh-CN" dirty="0"/>
              <a:t>HTML</a:t>
            </a:r>
            <a:r>
              <a:rPr lang="zh-CN" altLang="en-US" dirty="0"/>
              <a:t>文件中的链接</a:t>
            </a:r>
            <a:endParaRPr lang="en-US" altLang="zh-CN" dirty="0"/>
          </a:p>
          <a:p>
            <a:pPr lvl="1"/>
            <a:r>
              <a:rPr lang="en-US" altLang="zh-CN" dirty="0"/>
              <a:t>&lt;a </a:t>
            </a:r>
            <a:r>
              <a:rPr lang="en-US" altLang="zh-CN" dirty="0" err="1"/>
              <a:t>href</a:t>
            </a:r>
            <a:r>
              <a:rPr lang="zh-CN" altLang="en-US" dirty="0"/>
              <a:t> </a:t>
            </a:r>
            <a:r>
              <a:rPr lang="en-US" altLang="zh-CN" dirty="0"/>
              <a:t>=“https://www.URL.com/”&gt;</a:t>
            </a:r>
            <a:r>
              <a:rPr lang="zh-CN" altLang="en-US" dirty="0"/>
              <a:t>锚文本</a:t>
            </a:r>
            <a:r>
              <a:rPr lang="en-US" altLang="zh-CN" dirty="0"/>
              <a:t>&lt;/a&gt;</a:t>
            </a:r>
          </a:p>
          <a:p>
            <a:pPr lvl="1"/>
            <a:r>
              <a:rPr kumimoji="1" lang="zh-CN" altLang="en-US" dirty="0"/>
              <a:t>获得完整链接</a:t>
            </a:r>
            <a:endParaRPr kumimoji="1" lang="en-US" altLang="zh-CN" dirty="0"/>
          </a:p>
        </p:txBody>
      </p:sp>
      <p:pic>
        <p:nvPicPr>
          <p:cNvPr id="4" name="图片 3"/>
          <p:cNvPicPr>
            <a:picLocks noChangeAspect="1"/>
          </p:cNvPicPr>
          <p:nvPr/>
        </p:nvPicPr>
        <p:blipFill>
          <a:blip r:embed="rId2"/>
          <a:stretch>
            <a:fillRect/>
          </a:stretch>
        </p:blipFill>
        <p:spPr>
          <a:xfrm>
            <a:off x="1360928" y="2689514"/>
            <a:ext cx="6422143" cy="1080000"/>
          </a:xfrm>
          <a:prstGeom prst="rect">
            <a:avLst/>
          </a:prstGeom>
        </p:spPr>
      </p:pic>
      <p:sp>
        <p:nvSpPr>
          <p:cNvPr id="5" name="矩形: 圆角 4">
            <a:extLst>
              <a:ext uri="{FF2B5EF4-FFF2-40B4-BE49-F238E27FC236}">
                <a16:creationId xmlns:a16="http://schemas.microsoft.com/office/drawing/2014/main" id="{0D3CC604-B4DA-4BEF-A498-686EED38D1ED}"/>
              </a:ext>
            </a:extLst>
          </p:cNvPr>
          <p:cNvSpPr/>
          <p:nvPr/>
        </p:nvSpPr>
        <p:spPr>
          <a:xfrm>
            <a:off x="1426029" y="3360057"/>
            <a:ext cx="2605314" cy="4971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53AC37B2-8E41-4913-AC23-91ECE3D5769B}"/>
              </a:ext>
            </a:extLst>
          </p:cNvPr>
          <p:cNvCxnSpPr/>
          <p:nvPr/>
        </p:nvCxnSpPr>
        <p:spPr>
          <a:xfrm>
            <a:off x="4060371" y="3077028"/>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097B3D1-F73C-43AD-92F7-A0E097F6398D}"/>
              </a:ext>
            </a:extLst>
          </p:cNvPr>
          <p:cNvCxnSpPr>
            <a:cxnSpLocks/>
            <a:endCxn id="5" idx="0"/>
          </p:cNvCxnSpPr>
          <p:nvPr/>
        </p:nvCxnSpPr>
        <p:spPr>
          <a:xfrm flipH="1">
            <a:off x="2728686" y="3087914"/>
            <a:ext cx="1465944" cy="27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76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a:p>
            <a:r>
              <a:rPr lang="en-US" altLang="zh-CN" dirty="0"/>
              <a:t>HTML</a:t>
            </a:r>
            <a:r>
              <a:rPr lang="zh-CN" altLang="en-US" dirty="0"/>
              <a:t>文件中的链接</a:t>
            </a:r>
            <a:endParaRPr lang="en-US" altLang="zh-CN" dirty="0"/>
          </a:p>
          <a:p>
            <a:pPr lvl="1"/>
            <a:r>
              <a:rPr lang="en-US" altLang="zh-CN" dirty="0"/>
              <a:t>&lt;a </a:t>
            </a:r>
            <a:r>
              <a:rPr lang="en-US" altLang="zh-CN" dirty="0" err="1"/>
              <a:t>href</a:t>
            </a:r>
            <a:r>
              <a:rPr lang="zh-CN" altLang="en-US" dirty="0"/>
              <a:t> </a:t>
            </a:r>
            <a:r>
              <a:rPr lang="en-US" altLang="zh-CN" dirty="0"/>
              <a:t>=“https://www.URL.com/”&gt;</a:t>
            </a:r>
            <a:r>
              <a:rPr lang="zh-CN" altLang="en-US" dirty="0"/>
              <a:t>锚文本</a:t>
            </a:r>
            <a:r>
              <a:rPr lang="en-US" altLang="zh-CN" dirty="0"/>
              <a:t>&lt;/a&gt;</a:t>
            </a:r>
          </a:p>
          <a:p>
            <a:pPr lvl="1"/>
            <a:r>
              <a:rPr kumimoji="1" lang="zh-CN" altLang="en-US" dirty="0"/>
              <a:t>获得锚文本</a:t>
            </a:r>
            <a:endParaRPr kumimoji="1" lang="en-US" altLang="zh-CN" dirty="0"/>
          </a:p>
        </p:txBody>
      </p:sp>
      <p:pic>
        <p:nvPicPr>
          <p:cNvPr id="4" name="图片 3"/>
          <p:cNvPicPr>
            <a:picLocks noChangeAspect="1"/>
          </p:cNvPicPr>
          <p:nvPr/>
        </p:nvPicPr>
        <p:blipFill>
          <a:blip r:embed="rId2"/>
          <a:stretch>
            <a:fillRect/>
          </a:stretch>
        </p:blipFill>
        <p:spPr>
          <a:xfrm>
            <a:off x="2677391" y="3014494"/>
            <a:ext cx="5320578" cy="1124984"/>
          </a:xfrm>
          <a:prstGeom prst="rect">
            <a:avLst/>
          </a:prstGeom>
        </p:spPr>
      </p:pic>
      <p:cxnSp>
        <p:nvCxnSpPr>
          <p:cNvPr id="5" name="直接连接符 4">
            <a:extLst>
              <a:ext uri="{FF2B5EF4-FFF2-40B4-BE49-F238E27FC236}">
                <a16:creationId xmlns:a16="http://schemas.microsoft.com/office/drawing/2014/main" id="{31D9B8F5-D1A2-4FAA-A1E3-196417FFE01A}"/>
              </a:ext>
            </a:extLst>
          </p:cNvPr>
          <p:cNvCxnSpPr/>
          <p:nvPr/>
        </p:nvCxnSpPr>
        <p:spPr>
          <a:xfrm>
            <a:off x="5780315" y="3425371"/>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89554FAA-F1E0-40CE-AC17-3B8CBFA7C884}"/>
              </a:ext>
            </a:extLst>
          </p:cNvPr>
          <p:cNvCxnSpPr>
            <a:cxnSpLocks/>
          </p:cNvCxnSpPr>
          <p:nvPr/>
        </p:nvCxnSpPr>
        <p:spPr>
          <a:xfrm flipH="1">
            <a:off x="3392714" y="3436257"/>
            <a:ext cx="2521859" cy="508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EEFF9DAD-4F73-4FCD-820D-40CCCA11077F}"/>
              </a:ext>
            </a:extLst>
          </p:cNvPr>
          <p:cNvSpPr/>
          <p:nvPr/>
        </p:nvSpPr>
        <p:spPr>
          <a:xfrm>
            <a:off x="2677391" y="3784600"/>
            <a:ext cx="686295" cy="31205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07763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HTML</a:t>
            </a:r>
            <a:r>
              <a:rPr kumimoji="1" lang="zh-CN" altLang="en-US" dirty="0"/>
              <a:t>中基本内容抽取</a:t>
            </a:r>
            <a:endParaRPr kumimoji="1" lang="en-US" altLang="zh-CN" dirty="0"/>
          </a:p>
          <a:p>
            <a:r>
              <a:rPr lang="en-US" altLang="zh-CN" dirty="0"/>
              <a:t>HTML</a:t>
            </a:r>
            <a:r>
              <a:rPr lang="zh-CN" altLang="en-US" dirty="0"/>
              <a:t>文件中的标签</a:t>
            </a:r>
            <a:endParaRPr lang="en-US" altLang="zh-CN" dirty="0"/>
          </a:p>
          <a:p>
            <a:pPr lvl="1"/>
            <a:r>
              <a:rPr kumimoji="1" lang="zh-CN" altLang="en-US" dirty="0"/>
              <a:t>去除所有标签</a:t>
            </a:r>
            <a:endParaRPr kumimoji="1" lang="en-US" altLang="zh-CN" dirty="0"/>
          </a:p>
        </p:txBody>
      </p:sp>
      <p:pic>
        <p:nvPicPr>
          <p:cNvPr id="5" name="图片 4"/>
          <p:cNvPicPr>
            <a:picLocks noChangeAspect="1"/>
          </p:cNvPicPr>
          <p:nvPr/>
        </p:nvPicPr>
        <p:blipFill>
          <a:blip r:embed="rId2"/>
          <a:stretch>
            <a:fillRect/>
          </a:stretch>
        </p:blipFill>
        <p:spPr>
          <a:xfrm>
            <a:off x="1914092" y="2528887"/>
            <a:ext cx="5546717" cy="1080000"/>
          </a:xfrm>
          <a:prstGeom prst="rect">
            <a:avLst/>
          </a:prstGeom>
        </p:spPr>
      </p:pic>
      <p:sp>
        <p:nvSpPr>
          <p:cNvPr id="4" name="矩形: 圆角 3">
            <a:extLst>
              <a:ext uri="{FF2B5EF4-FFF2-40B4-BE49-F238E27FC236}">
                <a16:creationId xmlns:a16="http://schemas.microsoft.com/office/drawing/2014/main" id="{D4C4C111-C964-4B2B-8FAB-CD1F7C47EE70}"/>
              </a:ext>
            </a:extLst>
          </p:cNvPr>
          <p:cNvSpPr/>
          <p:nvPr/>
        </p:nvSpPr>
        <p:spPr>
          <a:xfrm>
            <a:off x="1879600" y="3327400"/>
            <a:ext cx="2271486" cy="32294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904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sz="1500" dirty="0"/>
              <a:t>HTML</a:t>
            </a:r>
            <a:r>
              <a:rPr kumimoji="1" lang="zh-CN" altLang="en-US" sz="1500" dirty="0"/>
              <a:t>表格</a:t>
            </a:r>
            <a:endParaRPr kumimoji="1" lang="en-US" altLang="zh-CN" sz="1500" dirty="0"/>
          </a:p>
          <a:p>
            <a:r>
              <a:rPr kumimoji="1" lang="en-US" altLang="zh-CN" sz="1500" dirty="0"/>
              <a:t>HTML</a:t>
            </a:r>
            <a:r>
              <a:rPr kumimoji="1" lang="zh-CN" altLang="en-US" sz="1500" dirty="0"/>
              <a:t>表格标签</a:t>
            </a:r>
            <a:endParaRPr kumimoji="1" lang="en-US" altLang="zh-CN" sz="1500" dirty="0"/>
          </a:p>
          <a:p>
            <a:pPr lvl="1"/>
            <a:r>
              <a:rPr kumimoji="1" lang="en-US" altLang="zh-CN" sz="1500" dirty="0"/>
              <a:t>&lt;table&gt;</a:t>
            </a:r>
            <a:r>
              <a:rPr kumimoji="1" lang="zh-CN" altLang="en-US" sz="1500" dirty="0"/>
              <a:t>：表格开始</a:t>
            </a:r>
            <a:endParaRPr kumimoji="1" lang="en-US" altLang="zh-CN" sz="1500" dirty="0"/>
          </a:p>
          <a:p>
            <a:pPr lvl="1"/>
            <a:r>
              <a:rPr kumimoji="1" lang="en-US" altLang="zh-CN" sz="1500" dirty="0"/>
              <a:t>&lt;</a:t>
            </a:r>
            <a:r>
              <a:rPr kumimoji="1" lang="en-US" altLang="zh-CN" sz="1500" dirty="0" err="1"/>
              <a:t>tr</a:t>
            </a:r>
            <a:r>
              <a:rPr kumimoji="1" lang="en-US" altLang="zh-CN" sz="1500" dirty="0"/>
              <a:t>&gt;</a:t>
            </a:r>
            <a:r>
              <a:rPr kumimoji="1" lang="zh-CN" altLang="en-US" sz="1500" dirty="0"/>
              <a:t>：行开始</a:t>
            </a:r>
            <a:endParaRPr kumimoji="1" lang="en-US" altLang="zh-CN" sz="1500" dirty="0"/>
          </a:p>
          <a:p>
            <a:pPr lvl="1"/>
            <a:r>
              <a:rPr kumimoji="1" lang="en-US" altLang="zh-CN" sz="1500" dirty="0"/>
              <a:t>&lt;/</a:t>
            </a:r>
            <a:r>
              <a:rPr kumimoji="1" lang="en-US" altLang="zh-CN" sz="1500" dirty="0" err="1"/>
              <a:t>tr</a:t>
            </a:r>
            <a:r>
              <a:rPr kumimoji="1" lang="en-US" altLang="zh-CN" sz="1500" dirty="0"/>
              <a:t>&gt;</a:t>
            </a:r>
            <a:r>
              <a:rPr kumimoji="1" lang="zh-CN" altLang="en-US" sz="1500" dirty="0"/>
              <a:t>：行结束 </a:t>
            </a:r>
            <a:endParaRPr kumimoji="1" lang="en-US" altLang="zh-CN" sz="1500" dirty="0"/>
          </a:p>
          <a:p>
            <a:pPr lvl="1"/>
            <a:r>
              <a:rPr kumimoji="1" lang="en-US" altLang="zh-CN" sz="1500" dirty="0"/>
              <a:t>&lt;td&gt;</a:t>
            </a:r>
            <a:r>
              <a:rPr kumimoji="1" lang="zh-CN" altLang="en-US" sz="1500" dirty="0"/>
              <a:t>：单元格开始</a:t>
            </a:r>
            <a:endParaRPr kumimoji="1" lang="en-US" altLang="zh-CN" sz="1500" dirty="0"/>
          </a:p>
          <a:p>
            <a:pPr lvl="1"/>
            <a:r>
              <a:rPr kumimoji="1" lang="en-US" altLang="zh-CN" sz="1500" dirty="0"/>
              <a:t>&lt;/td&gt;</a:t>
            </a:r>
            <a:r>
              <a:rPr kumimoji="1" lang="zh-CN" altLang="en-US" sz="1500" dirty="0"/>
              <a:t>：单元格结束</a:t>
            </a:r>
            <a:endParaRPr kumimoji="1" lang="en-US" altLang="zh-CN" sz="1500" dirty="0"/>
          </a:p>
          <a:p>
            <a:pPr lvl="1"/>
            <a:r>
              <a:rPr kumimoji="1" lang="en-US" altLang="zh-CN" sz="1500" dirty="0"/>
              <a:t>&lt;/table&gt;</a:t>
            </a:r>
            <a:r>
              <a:rPr kumimoji="1" lang="zh-CN" altLang="en-US" sz="1500" dirty="0"/>
              <a:t>：表格结束</a:t>
            </a:r>
            <a:endParaRPr kumimoji="1" lang="en-US" altLang="zh-CN" sz="1500" dirty="0"/>
          </a:p>
        </p:txBody>
      </p:sp>
      <p:pic>
        <p:nvPicPr>
          <p:cNvPr id="6" name="图片 5">
            <a:extLst>
              <a:ext uri="{FF2B5EF4-FFF2-40B4-BE49-F238E27FC236}">
                <a16:creationId xmlns:a16="http://schemas.microsoft.com/office/drawing/2014/main" id="{E27C6486-FFC5-B94C-9378-EB11DCFFD99E}"/>
              </a:ext>
            </a:extLst>
          </p:cNvPr>
          <p:cNvPicPr>
            <a:picLocks noChangeAspect="1"/>
          </p:cNvPicPr>
          <p:nvPr/>
        </p:nvPicPr>
        <p:blipFill>
          <a:blip r:embed="rId2"/>
          <a:stretch>
            <a:fillRect/>
          </a:stretch>
        </p:blipFill>
        <p:spPr>
          <a:xfrm>
            <a:off x="457200" y="3130136"/>
            <a:ext cx="3564082" cy="1948768"/>
          </a:xfrm>
          <a:prstGeom prst="rect">
            <a:avLst/>
          </a:prstGeom>
        </p:spPr>
      </p:pic>
      <p:pic>
        <p:nvPicPr>
          <p:cNvPr id="4" name="图片 3"/>
          <p:cNvPicPr>
            <a:picLocks noChangeAspect="1"/>
          </p:cNvPicPr>
          <p:nvPr/>
        </p:nvPicPr>
        <p:blipFill>
          <a:blip r:embed="rId3"/>
          <a:stretch>
            <a:fillRect/>
          </a:stretch>
        </p:blipFill>
        <p:spPr>
          <a:xfrm>
            <a:off x="4973782" y="819149"/>
            <a:ext cx="2951018" cy="4182929"/>
          </a:xfrm>
          <a:prstGeom prst="rect">
            <a:avLst/>
          </a:prstGeom>
        </p:spPr>
      </p:pic>
      <p:cxnSp>
        <p:nvCxnSpPr>
          <p:cNvPr id="7" name="直接连接符 6">
            <a:extLst>
              <a:ext uri="{FF2B5EF4-FFF2-40B4-BE49-F238E27FC236}">
                <a16:creationId xmlns:a16="http://schemas.microsoft.com/office/drawing/2014/main" id="{62C4835E-03FF-42D7-AE55-7BE7A4E2845B}"/>
              </a:ext>
            </a:extLst>
          </p:cNvPr>
          <p:cNvCxnSpPr/>
          <p:nvPr/>
        </p:nvCxnSpPr>
        <p:spPr>
          <a:xfrm>
            <a:off x="5816601" y="3349171"/>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76F07AEF-2C75-4B05-BB23-BD1EFC7D9A24}"/>
              </a:ext>
            </a:extLst>
          </p:cNvPr>
          <p:cNvCxnSpPr>
            <a:cxnSpLocks/>
            <a:endCxn id="9" idx="0"/>
          </p:cNvCxnSpPr>
          <p:nvPr/>
        </p:nvCxnSpPr>
        <p:spPr>
          <a:xfrm flipH="1">
            <a:off x="5035178" y="3360057"/>
            <a:ext cx="875768" cy="67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圆角 8">
            <a:extLst>
              <a:ext uri="{FF2B5EF4-FFF2-40B4-BE49-F238E27FC236}">
                <a16:creationId xmlns:a16="http://schemas.microsoft.com/office/drawing/2014/main" id="{F4CB1D6B-DD7C-4711-A23A-B9EAE4907AF8}"/>
              </a:ext>
            </a:extLst>
          </p:cNvPr>
          <p:cNvSpPr/>
          <p:nvPr/>
        </p:nvSpPr>
        <p:spPr>
          <a:xfrm>
            <a:off x="4771570" y="4038600"/>
            <a:ext cx="527215" cy="101237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50B7212C-A5FC-42DD-B76C-8D4E25C49C7D}"/>
              </a:ext>
            </a:extLst>
          </p:cNvPr>
          <p:cNvCxnSpPr/>
          <p:nvPr/>
        </p:nvCxnSpPr>
        <p:spPr>
          <a:xfrm>
            <a:off x="6729186" y="3338284"/>
            <a:ext cx="28302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FCE0F88-CCB8-4C99-B757-450DD9D91076}"/>
              </a:ext>
            </a:extLst>
          </p:cNvPr>
          <p:cNvCxnSpPr>
            <a:cxnSpLocks/>
          </p:cNvCxnSpPr>
          <p:nvPr/>
        </p:nvCxnSpPr>
        <p:spPr>
          <a:xfrm flipH="1">
            <a:off x="5987678" y="3349170"/>
            <a:ext cx="875768" cy="678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6A9E619B-553C-4E75-BBCA-6BA82E760A69}"/>
              </a:ext>
            </a:extLst>
          </p:cNvPr>
          <p:cNvSpPr/>
          <p:nvPr/>
        </p:nvSpPr>
        <p:spPr>
          <a:xfrm>
            <a:off x="5375517" y="4038598"/>
            <a:ext cx="875768" cy="9634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0130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934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文本入门、文本采集</a:t>
            </a:r>
          </a:p>
        </p:txBody>
      </p:sp>
      <p:sp>
        <p:nvSpPr>
          <p:cNvPr id="13" name="Content Placeholder 2"/>
          <p:cNvSpPr>
            <a:spLocks noGrp="1"/>
          </p:cNvSpPr>
          <p:nvPr>
            <p:ph idx="1"/>
          </p:nvPr>
        </p:nvSpPr>
        <p:spPr>
          <a:xfrm>
            <a:off x="457200" y="819150"/>
            <a:ext cx="8229600" cy="3937000"/>
          </a:xfrm>
        </p:spPr>
        <p:txBody>
          <a:bodyPr>
            <a:normAutofit/>
          </a:bodyPr>
          <a:lstStyle/>
          <a:p>
            <a:r>
              <a:rPr lang="zh-CN" altLang="en-US" dirty="0"/>
              <a:t>文本数据简介：</a:t>
            </a:r>
            <a:r>
              <a:rPr kumimoji="1" lang="zh-CN" altLang="en-US" dirty="0"/>
              <a:t>文本数据体量和市场价值</a:t>
            </a:r>
            <a:endParaRPr lang="en-US" dirty="0"/>
          </a:p>
        </p:txBody>
      </p:sp>
      <p:pic>
        <p:nvPicPr>
          <p:cNvPr id="4" name="图片 3">
            <a:extLst>
              <a:ext uri="{FF2B5EF4-FFF2-40B4-BE49-F238E27FC236}">
                <a16:creationId xmlns:a16="http://schemas.microsoft.com/office/drawing/2014/main" id="{A8C85116-662B-9845-B178-53145F957847}"/>
              </a:ext>
            </a:extLst>
          </p:cNvPr>
          <p:cNvPicPr>
            <a:picLocks noChangeAspect="1"/>
          </p:cNvPicPr>
          <p:nvPr/>
        </p:nvPicPr>
        <p:blipFill>
          <a:blip r:embed="rId2"/>
          <a:stretch>
            <a:fillRect/>
          </a:stretch>
        </p:blipFill>
        <p:spPr>
          <a:xfrm>
            <a:off x="434741" y="1693980"/>
            <a:ext cx="3685520" cy="2743267"/>
          </a:xfrm>
          <a:prstGeom prst="rect">
            <a:avLst/>
          </a:prstGeom>
        </p:spPr>
      </p:pic>
      <p:pic>
        <p:nvPicPr>
          <p:cNvPr id="5" name="图片 4">
            <a:extLst>
              <a:ext uri="{FF2B5EF4-FFF2-40B4-BE49-F238E27FC236}">
                <a16:creationId xmlns:a16="http://schemas.microsoft.com/office/drawing/2014/main" id="{102A0FBB-5345-E744-A070-3F5B259BA037}"/>
              </a:ext>
            </a:extLst>
          </p:cNvPr>
          <p:cNvPicPr>
            <a:picLocks noChangeAspect="1"/>
          </p:cNvPicPr>
          <p:nvPr/>
        </p:nvPicPr>
        <p:blipFill>
          <a:blip r:embed="rId3"/>
          <a:stretch>
            <a:fillRect/>
          </a:stretch>
        </p:blipFill>
        <p:spPr>
          <a:xfrm>
            <a:off x="4678279" y="1620448"/>
            <a:ext cx="3759868" cy="2816799"/>
          </a:xfrm>
          <a:prstGeom prst="rect">
            <a:avLst/>
          </a:prstGeom>
        </p:spPr>
      </p:pic>
      <p:sp>
        <p:nvSpPr>
          <p:cNvPr id="6" name="文本框 5">
            <a:extLst>
              <a:ext uri="{FF2B5EF4-FFF2-40B4-BE49-F238E27FC236}">
                <a16:creationId xmlns:a16="http://schemas.microsoft.com/office/drawing/2014/main" id="{9829AE6C-42E2-4D73-9FFC-85EE3B8311F9}"/>
              </a:ext>
            </a:extLst>
          </p:cNvPr>
          <p:cNvSpPr txBox="1"/>
          <p:nvPr/>
        </p:nvSpPr>
        <p:spPr>
          <a:xfrm>
            <a:off x="2334280" y="4695643"/>
            <a:ext cx="4336676" cy="369332"/>
          </a:xfrm>
          <a:prstGeom prst="rect">
            <a:avLst/>
          </a:prstGeom>
          <a:solidFill>
            <a:schemeClr val="bg1">
              <a:lumMod val="95000"/>
            </a:schemeClr>
          </a:solidFill>
          <a:ln>
            <a:solidFill>
              <a:srgbClr val="C00000"/>
            </a:solidFill>
          </a:ln>
        </p:spPr>
        <p:txBody>
          <a:bodyPr wrap="square">
            <a:spAutoFit/>
          </a:bodyPr>
          <a:lstStyle/>
          <a:p>
            <a:r>
              <a:rPr lang="en-US" altLang="zh-CN" b="0" i="0" dirty="0">
                <a:solidFill>
                  <a:srgbClr val="333333"/>
                </a:solidFill>
                <a:effectLst/>
                <a:latin typeface="Arial" panose="020B0604020202020204" pitchFamily="34" charset="0"/>
              </a:rPr>
              <a:t>Market cap:</a:t>
            </a:r>
            <a:r>
              <a:rPr lang="zh-CN" altLang="en-US" b="0" i="0" dirty="0">
                <a:solidFill>
                  <a:srgbClr val="333333"/>
                </a:solidFill>
                <a:effectLst/>
                <a:latin typeface="Arial" panose="020B0604020202020204" pitchFamily="34" charset="0"/>
              </a:rPr>
              <a:t>市值</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市场价值</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总市值</a:t>
            </a:r>
            <a:endParaRPr lang="zh-CN" altLang="en-US" dirty="0"/>
          </a:p>
        </p:txBody>
      </p:sp>
      <p:sp>
        <p:nvSpPr>
          <p:cNvPr id="7" name="上弧形箭头 5">
            <a:extLst>
              <a:ext uri="{FF2B5EF4-FFF2-40B4-BE49-F238E27FC236}">
                <a16:creationId xmlns:a16="http://schemas.microsoft.com/office/drawing/2014/main" id="{00171817-A331-C048-82C2-42F8D7AA85A0}"/>
              </a:ext>
            </a:extLst>
          </p:cNvPr>
          <p:cNvSpPr/>
          <p:nvPr/>
        </p:nvSpPr>
        <p:spPr>
          <a:xfrm>
            <a:off x="2765659" y="4264919"/>
            <a:ext cx="4122821" cy="390500"/>
          </a:xfrm>
          <a:prstGeom prst="curvedUpArrow">
            <a:avLst/>
          </a:prstGeom>
          <a:solidFill>
            <a:schemeClr val="accent3">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902367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lnSpcReduction="10000"/>
          </a:bodyPr>
          <a:lstStyle/>
          <a:p>
            <a:pPr>
              <a:lnSpc>
                <a:spcPct val="120000"/>
              </a:lnSpc>
            </a:pPr>
            <a:r>
              <a:rPr kumimoji="1" lang="en-US" altLang="zh-CN" dirty="0"/>
              <a:t>Scrapy</a:t>
            </a:r>
            <a:r>
              <a:rPr kumimoji="1" lang="zh-CN" altLang="en-US" dirty="0"/>
              <a:t>爬虫：数据采集方法和工具</a:t>
            </a:r>
            <a:endParaRPr kumimoji="1" lang="en-US" altLang="zh-CN" dirty="0"/>
          </a:p>
          <a:p>
            <a:pPr lvl="1">
              <a:lnSpc>
                <a:spcPct val="120000"/>
              </a:lnSpc>
            </a:pPr>
            <a:r>
              <a:rPr lang="zh-CN" altLang="en-US" dirty="0"/>
              <a:t>人工</a:t>
            </a:r>
            <a:endParaRPr lang="en-US" altLang="zh-CN" dirty="0"/>
          </a:p>
          <a:p>
            <a:pPr lvl="2">
              <a:lnSpc>
                <a:spcPct val="120000"/>
              </a:lnSpc>
            </a:pPr>
            <a:r>
              <a:rPr lang="zh-CN" altLang="en-US" dirty="0"/>
              <a:t>浏览器</a:t>
            </a:r>
            <a:endParaRPr lang="en-US" altLang="zh-CN" dirty="0"/>
          </a:p>
          <a:p>
            <a:pPr lvl="2">
              <a:lnSpc>
                <a:spcPct val="120000"/>
              </a:lnSpc>
            </a:pPr>
            <a:r>
              <a:rPr lang="en-US" altLang="zh-CN" dirty="0"/>
              <a:t>Copy + Paste</a:t>
            </a:r>
          </a:p>
          <a:p>
            <a:pPr lvl="1">
              <a:lnSpc>
                <a:spcPct val="120000"/>
              </a:lnSpc>
            </a:pPr>
            <a:r>
              <a:rPr lang="zh-CN" altLang="en-US" dirty="0"/>
              <a:t>爬虫工具</a:t>
            </a:r>
            <a:endParaRPr lang="en-US" altLang="zh-CN" dirty="0"/>
          </a:p>
          <a:p>
            <a:pPr lvl="2">
              <a:lnSpc>
                <a:spcPct val="120000"/>
              </a:lnSpc>
            </a:pPr>
            <a:r>
              <a:rPr lang="zh-CN" altLang="en-US" dirty="0"/>
              <a:t>自动化程序向网络服务器请求数据，然后对数据进行解析和提取</a:t>
            </a:r>
            <a:endParaRPr lang="en-US" altLang="zh-CN" dirty="0"/>
          </a:p>
          <a:p>
            <a:pPr lvl="2">
              <a:lnSpc>
                <a:spcPct val="120000"/>
              </a:lnSpc>
            </a:pPr>
            <a:r>
              <a:rPr lang="en-US" altLang="zh-CN" dirty="0"/>
              <a:t>Excel</a:t>
            </a:r>
            <a:r>
              <a:rPr lang="zh-CN" altLang="en-US" dirty="0"/>
              <a:t>、八爪鱼</a:t>
            </a:r>
            <a:r>
              <a:rPr lang="en-US" altLang="zh-CN" dirty="0"/>
              <a:t>……</a:t>
            </a:r>
          </a:p>
          <a:p>
            <a:pPr lvl="1">
              <a:lnSpc>
                <a:spcPct val="120000"/>
              </a:lnSpc>
            </a:pPr>
            <a:r>
              <a:rPr lang="en-US" altLang="zh-CN" dirty="0"/>
              <a:t>API</a:t>
            </a:r>
            <a:r>
              <a:rPr lang="zh-CN" altLang="en-US" dirty="0"/>
              <a:t>接口调用</a:t>
            </a:r>
            <a:endParaRPr lang="en-US" altLang="zh-CN" dirty="0"/>
          </a:p>
          <a:p>
            <a:pPr lvl="2">
              <a:lnSpc>
                <a:spcPct val="120000"/>
              </a:lnSpc>
            </a:pPr>
            <a:r>
              <a:rPr lang="en-US" altLang="zh-CN" dirty="0"/>
              <a:t>E.g.,</a:t>
            </a:r>
            <a:r>
              <a:rPr lang="zh-CN" altLang="en-US" dirty="0"/>
              <a:t> </a:t>
            </a:r>
            <a:r>
              <a:rPr lang="zh-CN" altLang="en-US" dirty="0">
                <a:solidFill>
                  <a:srgbClr val="C00000"/>
                </a:solidFill>
              </a:rPr>
              <a:t>新浪微博</a:t>
            </a:r>
            <a:r>
              <a:rPr lang="en-US" altLang="zh-CN" dirty="0">
                <a:solidFill>
                  <a:srgbClr val="C00000"/>
                </a:solidFill>
              </a:rPr>
              <a:t>API</a:t>
            </a:r>
            <a:endParaRPr lang="en-US" altLang="zh-CN" dirty="0"/>
          </a:p>
          <a:p>
            <a:pPr lvl="1">
              <a:lnSpc>
                <a:spcPct val="120000"/>
              </a:lnSpc>
            </a:pPr>
            <a:r>
              <a:rPr lang="zh-CN" altLang="en-US" dirty="0"/>
              <a:t>可编程工具包</a:t>
            </a:r>
            <a:endParaRPr lang="en-US" altLang="zh-CN" dirty="0"/>
          </a:p>
          <a:p>
            <a:pPr lvl="2">
              <a:lnSpc>
                <a:spcPct val="120000"/>
              </a:lnSpc>
            </a:pPr>
            <a:r>
              <a:rPr lang="en-US" altLang="zh-CN" dirty="0">
                <a:solidFill>
                  <a:srgbClr val="C00000"/>
                </a:solidFill>
              </a:rPr>
              <a:t>Scrapy</a:t>
            </a:r>
          </a:p>
          <a:p>
            <a:pPr>
              <a:lnSpc>
                <a:spcPct val="120000"/>
              </a:lnSpc>
            </a:pPr>
            <a:endParaRPr kumimoji="1" lang="en-US" altLang="zh-CN" dirty="0"/>
          </a:p>
        </p:txBody>
      </p:sp>
    </p:spTree>
    <p:extLst>
      <p:ext uri="{BB962C8B-B14F-4D97-AF65-F5344CB8AC3E}">
        <p14:creationId xmlns:p14="http://schemas.microsoft.com/office/powerpoint/2010/main" val="231938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pPr lvl="1"/>
            <a:r>
              <a:rPr lang="en-US" altLang="zh-CN" dirty="0"/>
              <a:t>https://scrapy.org/</a:t>
            </a:r>
            <a:endParaRPr kumimoji="1" lang="en-US" altLang="zh-CN"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4200" y="1631371"/>
            <a:ext cx="4695200" cy="3157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733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pPr lvl="1"/>
            <a:r>
              <a:rPr lang="en-US" altLang="zh-CN" dirty="0"/>
              <a:t>Scrapy</a:t>
            </a:r>
            <a:r>
              <a:rPr lang="zh-CN" altLang="en-US" dirty="0"/>
              <a:t>是一个</a:t>
            </a:r>
            <a:endParaRPr lang="en-US" altLang="zh-CN" dirty="0"/>
          </a:p>
          <a:p>
            <a:pPr lvl="1"/>
            <a:r>
              <a:rPr lang="zh-CN" altLang="en-US" dirty="0"/>
              <a:t>为了爬取网站数据，提取结构性数据而编写的应用框架</a:t>
            </a:r>
            <a:endParaRPr lang="en-US" altLang="zh-CN" dirty="0"/>
          </a:p>
          <a:p>
            <a:pPr lvl="2"/>
            <a:r>
              <a:rPr lang="zh-CN" altLang="en-US" dirty="0"/>
              <a:t> 可以应用在包括数据挖掘，信息处理或存储历史数据等一系列的程序中</a:t>
            </a:r>
            <a:endParaRPr lang="en-US" altLang="zh-CN" dirty="0"/>
          </a:p>
          <a:p>
            <a:pPr lvl="1"/>
            <a:r>
              <a:rPr lang="en-US" altLang="zh-CN" dirty="0"/>
              <a:t>Python</a:t>
            </a:r>
            <a:r>
              <a:rPr lang="zh-CN" altLang="en-US" dirty="0"/>
              <a:t>语言实现</a:t>
            </a:r>
          </a:p>
          <a:p>
            <a:endParaRPr kumimoji="1" lang="en-US" altLang="zh-CN" dirty="0"/>
          </a:p>
        </p:txBody>
      </p:sp>
      <p:pic>
        <p:nvPicPr>
          <p:cNvPr id="4" name="Picture 2" descr="scra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00" y="2237509"/>
            <a:ext cx="3500684" cy="2469573"/>
          </a:xfrm>
          <a:prstGeom prst="rect">
            <a:avLst/>
          </a:prstGeom>
          <a:solidFill>
            <a:schemeClr val="bg1"/>
          </a:solidFill>
        </p:spPr>
      </p:pic>
      <p:sp>
        <p:nvSpPr>
          <p:cNvPr id="5" name="圆角矩形 4"/>
          <p:cNvSpPr/>
          <p:nvPr/>
        </p:nvSpPr>
        <p:spPr>
          <a:xfrm>
            <a:off x="4658591" y="4225636"/>
            <a:ext cx="1208809" cy="64481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491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r>
              <a:rPr kumimoji="1" lang="en-US" altLang="zh-CN" dirty="0"/>
              <a:t>Scrapy</a:t>
            </a:r>
            <a:r>
              <a:rPr lang="zh-CN" altLang="en-US" dirty="0"/>
              <a:t>安装</a:t>
            </a:r>
            <a:endParaRPr lang="en-US" altLang="zh-CN" dirty="0"/>
          </a:p>
          <a:p>
            <a:pPr lvl="1"/>
            <a:r>
              <a:rPr lang="zh-CN" altLang="en-US" dirty="0"/>
              <a:t>参考</a:t>
            </a:r>
            <a:r>
              <a:rPr lang="en-US" altLang="zh-CN" dirty="0">
                <a:hlinkClick r:id="rId2"/>
              </a:rPr>
              <a:t>https://docs.scrapy.org/en/latest/intro/install.html</a:t>
            </a:r>
            <a:endParaRPr lang="en-US" altLang="zh-CN" dirty="0"/>
          </a:p>
          <a:p>
            <a:endParaRPr lang="en-US" altLang="zh-CN" dirty="0"/>
          </a:p>
          <a:p>
            <a:endParaRPr kumimoji="1" lang="en-US" altLang="zh-CN" dirty="0"/>
          </a:p>
        </p:txBody>
      </p:sp>
      <p:sp>
        <p:nvSpPr>
          <p:cNvPr id="4" name="矩形 3">
            <a:extLst>
              <a:ext uri="{FF2B5EF4-FFF2-40B4-BE49-F238E27FC236}">
                <a16:creationId xmlns:a16="http://schemas.microsoft.com/office/drawing/2014/main" id="{551351F4-6074-48C8-9D52-FE81FFB1A33E}"/>
              </a:ext>
            </a:extLst>
          </p:cNvPr>
          <p:cNvSpPr/>
          <p:nvPr/>
        </p:nvSpPr>
        <p:spPr>
          <a:xfrm>
            <a:off x="1600759" y="1978375"/>
            <a:ext cx="5536644" cy="369332"/>
          </a:xfrm>
          <a:prstGeom prst="rect">
            <a:avLst/>
          </a:prstGeom>
          <a:solidFill>
            <a:schemeClr val="bg1">
              <a:lumMod val="95000"/>
            </a:schemeClr>
          </a:solidFill>
          <a:ln>
            <a:solidFill>
              <a:srgbClr val="C00000"/>
            </a:solidFill>
          </a:ln>
        </p:spPr>
        <p:txBody>
          <a:bodyPr wrap="none">
            <a:spAutoFit/>
          </a:bodyPr>
          <a:lstStyle/>
          <a:p>
            <a:pPr lvl="1"/>
            <a:r>
              <a:rPr lang="en-US" altLang="zh-CN" dirty="0"/>
              <a:t>pip install Scrapy –</a:t>
            </a:r>
            <a:r>
              <a:rPr lang="en-US" altLang="zh-CN" dirty="0" err="1"/>
              <a:t>i</a:t>
            </a:r>
            <a:r>
              <a:rPr lang="en-US" altLang="zh-CN" dirty="0"/>
              <a:t> https://pipy.douban.com/simple</a:t>
            </a:r>
          </a:p>
        </p:txBody>
      </p:sp>
    </p:spTree>
    <p:extLst>
      <p:ext uri="{BB962C8B-B14F-4D97-AF65-F5344CB8AC3E}">
        <p14:creationId xmlns:p14="http://schemas.microsoft.com/office/powerpoint/2010/main" val="378043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，信息学院</a:t>
            </a:r>
            <a:endParaRPr kumimoji="1" lang="en-US" altLang="zh-CN" dirty="0"/>
          </a:p>
        </p:txBody>
      </p:sp>
      <p:pic>
        <p:nvPicPr>
          <p:cNvPr id="4" name="图片 3"/>
          <p:cNvPicPr>
            <a:picLocks noChangeAspect="1"/>
          </p:cNvPicPr>
          <p:nvPr/>
        </p:nvPicPr>
        <p:blipFill>
          <a:blip r:embed="rId2"/>
          <a:stretch>
            <a:fillRect/>
          </a:stretch>
        </p:blipFill>
        <p:spPr>
          <a:xfrm>
            <a:off x="1799792" y="1920152"/>
            <a:ext cx="6147310" cy="1440000"/>
          </a:xfrm>
          <a:prstGeom prst="rect">
            <a:avLst/>
          </a:prstGeom>
        </p:spPr>
      </p:pic>
      <p:cxnSp>
        <p:nvCxnSpPr>
          <p:cNvPr id="6" name="直接连接符 5"/>
          <p:cNvCxnSpPr/>
          <p:nvPr/>
        </p:nvCxnSpPr>
        <p:spPr>
          <a:xfrm>
            <a:off x="3744191" y="2421081"/>
            <a:ext cx="3293918"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49137" y="3592521"/>
            <a:ext cx="4977245" cy="646331"/>
          </a:xfrm>
          <a:prstGeom prst="rect">
            <a:avLst/>
          </a:prstGeom>
          <a:solidFill>
            <a:schemeClr val="accent3">
              <a:lumMod val="20000"/>
              <a:lumOff val="80000"/>
            </a:schemeClr>
          </a:solidFill>
          <a:ln>
            <a:solidFill>
              <a:srgbClr val="C00000"/>
            </a:solidFill>
          </a:ln>
        </p:spPr>
        <p:txBody>
          <a:bodyPr wrap="square">
            <a:spAutoFit/>
          </a:bodyPr>
          <a:lstStyle/>
          <a:p>
            <a:r>
              <a:rPr lang="en-US" altLang="zh-CN" dirty="0"/>
              <a:t>Anaconda prompt</a:t>
            </a:r>
            <a:r>
              <a:rPr lang="zh-CN" altLang="en-US" dirty="0"/>
              <a:t>下面</a:t>
            </a:r>
            <a:endParaRPr lang="en-US" altLang="zh-CN" dirty="0"/>
          </a:p>
          <a:p>
            <a:r>
              <a:rPr lang="en-US" altLang="zh-CN" dirty="0" err="1"/>
              <a:t>scrapy</a:t>
            </a:r>
            <a:r>
              <a:rPr lang="en-US" altLang="zh-CN" dirty="0"/>
              <a:t> shell http://info.ruc.edu.cn/news_list.php</a:t>
            </a:r>
          </a:p>
        </p:txBody>
      </p:sp>
    </p:spTree>
    <p:extLst>
      <p:ext uri="{BB962C8B-B14F-4D97-AF65-F5344CB8AC3E}">
        <p14:creationId xmlns:p14="http://schemas.microsoft.com/office/powerpoint/2010/main" val="167614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a:t>CSS</a:t>
            </a:r>
            <a:r>
              <a:rPr kumimoji="1" lang="zh-CN" altLang="en-US" dirty="0"/>
              <a:t>）</a:t>
            </a:r>
            <a:endParaRPr kumimoji="1" lang="en-US" altLang="zh-CN" dirty="0"/>
          </a:p>
          <a:p>
            <a:pPr lvl="1"/>
            <a:endParaRPr kumimoji="1" lang="en-US" altLang="zh-CN" dirty="0"/>
          </a:p>
        </p:txBody>
      </p:sp>
      <p:pic>
        <p:nvPicPr>
          <p:cNvPr id="5" name="图片 4"/>
          <p:cNvPicPr>
            <a:picLocks noChangeAspect="1"/>
          </p:cNvPicPr>
          <p:nvPr/>
        </p:nvPicPr>
        <p:blipFill rotWithShape="1">
          <a:blip r:embed="rId2"/>
          <a:srcRect r="24018"/>
          <a:stretch/>
        </p:blipFill>
        <p:spPr>
          <a:xfrm>
            <a:off x="138546" y="2958812"/>
            <a:ext cx="8818418" cy="648000"/>
          </a:xfrm>
          <a:prstGeom prst="rect">
            <a:avLst/>
          </a:prstGeom>
        </p:spPr>
      </p:pic>
      <p:cxnSp>
        <p:nvCxnSpPr>
          <p:cNvPr id="6" name="直接连接符 5">
            <a:extLst>
              <a:ext uri="{FF2B5EF4-FFF2-40B4-BE49-F238E27FC236}">
                <a16:creationId xmlns:a16="http://schemas.microsoft.com/office/drawing/2014/main" id="{CCC88368-C09E-4E43-98EE-DD10261D89BF}"/>
              </a:ext>
            </a:extLst>
          </p:cNvPr>
          <p:cNvCxnSpPr>
            <a:cxnSpLocks/>
          </p:cNvCxnSpPr>
          <p:nvPr/>
        </p:nvCxnSpPr>
        <p:spPr>
          <a:xfrm>
            <a:off x="932048" y="3201224"/>
            <a:ext cx="2097809"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1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a:t>CSS</a:t>
            </a:r>
            <a:r>
              <a:rPr kumimoji="1" lang="zh-CN" altLang="en-US" dirty="0"/>
              <a:t>）</a:t>
            </a:r>
            <a:endParaRPr kumimoji="1" lang="en-US" altLang="zh-CN" dirty="0"/>
          </a:p>
        </p:txBody>
      </p:sp>
      <p:pic>
        <p:nvPicPr>
          <p:cNvPr id="4" name="图片 3"/>
          <p:cNvPicPr>
            <a:picLocks noChangeAspect="1"/>
          </p:cNvPicPr>
          <p:nvPr/>
        </p:nvPicPr>
        <p:blipFill rotWithShape="1">
          <a:blip r:embed="rId2"/>
          <a:srcRect r="18275"/>
          <a:stretch/>
        </p:blipFill>
        <p:spPr>
          <a:xfrm>
            <a:off x="457200" y="1986263"/>
            <a:ext cx="8295409" cy="3040050"/>
          </a:xfrm>
          <a:prstGeom prst="rect">
            <a:avLst/>
          </a:prstGeom>
        </p:spPr>
      </p:pic>
      <p:cxnSp>
        <p:nvCxnSpPr>
          <p:cNvPr id="5" name="直接连接符 4">
            <a:extLst>
              <a:ext uri="{FF2B5EF4-FFF2-40B4-BE49-F238E27FC236}">
                <a16:creationId xmlns:a16="http://schemas.microsoft.com/office/drawing/2014/main" id="{80C3C909-77D7-4FDB-801A-6DB02D924EA4}"/>
              </a:ext>
            </a:extLst>
          </p:cNvPr>
          <p:cNvCxnSpPr>
            <a:cxnSpLocks/>
          </p:cNvCxnSpPr>
          <p:nvPr/>
        </p:nvCxnSpPr>
        <p:spPr>
          <a:xfrm>
            <a:off x="1186048" y="2286824"/>
            <a:ext cx="216675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960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err="1"/>
              <a:t>xpath</a:t>
            </a:r>
            <a:r>
              <a:rPr kumimoji="1" lang="zh-CN" altLang="en-US" dirty="0"/>
              <a:t>，提取内容</a:t>
            </a:r>
            <a:endParaRPr kumimoji="1" lang="en-US" altLang="zh-CN" dirty="0"/>
          </a:p>
          <a:p>
            <a:pPr lvl="1"/>
            <a:r>
              <a:rPr kumimoji="1" lang="zh-CN" altLang="en-US" dirty="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a:t>xpath</a:t>
            </a:r>
            <a:endParaRPr kumimoji="1" lang="en-US" altLang="zh-CN" dirty="0"/>
          </a:p>
        </p:txBody>
      </p:sp>
      <p:pic>
        <p:nvPicPr>
          <p:cNvPr id="6" name="图片 5"/>
          <p:cNvPicPr>
            <a:picLocks noChangeAspect="1"/>
          </p:cNvPicPr>
          <p:nvPr/>
        </p:nvPicPr>
        <p:blipFill>
          <a:blip r:embed="rId2"/>
          <a:stretch>
            <a:fillRect/>
          </a:stretch>
        </p:blipFill>
        <p:spPr>
          <a:xfrm>
            <a:off x="543190" y="2273237"/>
            <a:ext cx="8057619" cy="2597213"/>
          </a:xfrm>
          <a:prstGeom prst="rect">
            <a:avLst/>
          </a:prstGeom>
        </p:spPr>
      </p:pic>
      <p:sp>
        <p:nvSpPr>
          <p:cNvPr id="4" name="矩形 3">
            <a:extLst>
              <a:ext uri="{FF2B5EF4-FFF2-40B4-BE49-F238E27FC236}">
                <a16:creationId xmlns:a16="http://schemas.microsoft.com/office/drawing/2014/main" id="{4B619088-7E2A-4C8E-AF7F-059DA47280DA}"/>
              </a:ext>
            </a:extLst>
          </p:cNvPr>
          <p:cNvSpPr/>
          <p:nvPr/>
        </p:nvSpPr>
        <p:spPr>
          <a:xfrm>
            <a:off x="6059208" y="1124341"/>
            <a:ext cx="733983" cy="369332"/>
          </a:xfrm>
          <a:prstGeom prst="rect">
            <a:avLst/>
          </a:prstGeom>
        </p:spPr>
        <p:txBody>
          <a:bodyPr wrap="none">
            <a:spAutoFit/>
          </a:bodyPr>
          <a:lstStyle/>
          <a:p>
            <a:r>
              <a:rPr kumimoji="1" lang="en-US" altLang="zh-CN" dirty="0" err="1"/>
              <a:t>Xpath</a:t>
            </a:r>
            <a:endParaRPr lang="zh-CN" altLang="en-US" dirty="0"/>
          </a:p>
        </p:txBody>
      </p:sp>
      <p:sp>
        <p:nvSpPr>
          <p:cNvPr id="8" name="矩形 7">
            <a:extLst>
              <a:ext uri="{FF2B5EF4-FFF2-40B4-BE49-F238E27FC236}">
                <a16:creationId xmlns:a16="http://schemas.microsoft.com/office/drawing/2014/main" id="{3E6730C7-2C54-4DB0-9884-828BE5A54354}"/>
              </a:ext>
            </a:extLst>
          </p:cNvPr>
          <p:cNvSpPr/>
          <p:nvPr/>
        </p:nvSpPr>
        <p:spPr>
          <a:xfrm>
            <a:off x="7282036" y="1115082"/>
            <a:ext cx="646331" cy="369332"/>
          </a:xfrm>
          <a:prstGeom prst="rect">
            <a:avLst/>
          </a:prstGeom>
        </p:spPr>
        <p:txBody>
          <a:bodyPr wrap="none">
            <a:spAutoFit/>
          </a:bodyPr>
          <a:lstStyle/>
          <a:p>
            <a:r>
              <a:rPr kumimoji="1" lang="zh-CN" altLang="en-US" dirty="0"/>
              <a:t>结果</a:t>
            </a:r>
            <a:endParaRPr lang="zh-CN" altLang="en-US" dirty="0"/>
          </a:p>
        </p:txBody>
      </p:sp>
      <p:cxnSp>
        <p:nvCxnSpPr>
          <p:cNvPr id="9" name="直接箭头连接符 8">
            <a:extLst>
              <a:ext uri="{FF2B5EF4-FFF2-40B4-BE49-F238E27FC236}">
                <a16:creationId xmlns:a16="http://schemas.microsoft.com/office/drawing/2014/main" id="{9F64C3F6-3712-4996-AC3A-3B2AF3225A5F}"/>
              </a:ext>
            </a:extLst>
          </p:cNvPr>
          <p:cNvCxnSpPr>
            <a:stCxn id="4" idx="2"/>
          </p:cNvCxnSpPr>
          <p:nvPr/>
        </p:nvCxnSpPr>
        <p:spPr>
          <a:xfrm flipH="1">
            <a:off x="5812971" y="1493673"/>
            <a:ext cx="613229" cy="665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A3A5629-0453-4D31-B1A8-003EDA86612B}"/>
              </a:ext>
            </a:extLst>
          </p:cNvPr>
          <p:cNvCxnSpPr>
            <a:stCxn id="8" idx="2"/>
          </p:cNvCxnSpPr>
          <p:nvPr/>
        </p:nvCxnSpPr>
        <p:spPr>
          <a:xfrm flipH="1">
            <a:off x="7433381" y="1484414"/>
            <a:ext cx="171821" cy="725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C14BE249-939E-4BF3-8EE3-08B3FD3192A2}"/>
              </a:ext>
            </a:extLst>
          </p:cNvPr>
          <p:cNvSpPr/>
          <p:nvPr/>
        </p:nvSpPr>
        <p:spPr>
          <a:xfrm>
            <a:off x="497114" y="2209800"/>
            <a:ext cx="5461000" cy="399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37A2BB20-C728-41CC-AA55-A1FA3B191208}"/>
              </a:ext>
            </a:extLst>
          </p:cNvPr>
          <p:cNvSpPr/>
          <p:nvPr/>
        </p:nvSpPr>
        <p:spPr>
          <a:xfrm>
            <a:off x="6351783" y="2222374"/>
            <a:ext cx="2091903"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8041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err="1"/>
              <a:t>Xpath</a:t>
            </a:r>
            <a:r>
              <a:rPr kumimoji="1" lang="zh-CN" altLang="en-US" dirty="0"/>
              <a:t>，提取内容</a:t>
            </a:r>
            <a:endParaRPr kumimoji="1" lang="en-US" altLang="zh-CN" dirty="0"/>
          </a:p>
          <a:p>
            <a:pPr lvl="1"/>
            <a:r>
              <a:rPr kumimoji="1" lang="zh-CN" altLang="en-US" dirty="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a:t>xpath</a:t>
            </a:r>
            <a:endParaRPr kumimoji="1" lang="en-US" altLang="zh-CN" dirty="0"/>
          </a:p>
          <a:p>
            <a:pPr lvl="1"/>
            <a:endParaRPr kumimoji="1" lang="en-US" altLang="zh-CN" dirty="0"/>
          </a:p>
        </p:txBody>
      </p:sp>
      <p:pic>
        <p:nvPicPr>
          <p:cNvPr id="5" name="图片 4"/>
          <p:cNvPicPr>
            <a:picLocks noChangeAspect="1"/>
          </p:cNvPicPr>
          <p:nvPr/>
        </p:nvPicPr>
        <p:blipFill>
          <a:blip r:embed="rId2"/>
          <a:stretch>
            <a:fillRect/>
          </a:stretch>
        </p:blipFill>
        <p:spPr>
          <a:xfrm>
            <a:off x="167391" y="3229407"/>
            <a:ext cx="8519409" cy="720000"/>
          </a:xfrm>
          <a:prstGeom prst="rect">
            <a:avLst/>
          </a:prstGeom>
        </p:spPr>
      </p:pic>
      <p:cxnSp>
        <p:nvCxnSpPr>
          <p:cNvPr id="6" name="直接连接符 5">
            <a:extLst>
              <a:ext uri="{FF2B5EF4-FFF2-40B4-BE49-F238E27FC236}">
                <a16:creationId xmlns:a16="http://schemas.microsoft.com/office/drawing/2014/main" id="{7D48A1B6-3AD2-47CF-88E2-82DC9152153F}"/>
              </a:ext>
            </a:extLst>
          </p:cNvPr>
          <p:cNvCxnSpPr>
            <a:cxnSpLocks/>
            <a:endCxn id="5" idx="3"/>
          </p:cNvCxnSpPr>
          <p:nvPr/>
        </p:nvCxnSpPr>
        <p:spPr>
          <a:xfrm>
            <a:off x="808677" y="3571338"/>
            <a:ext cx="7878123" cy="18069"/>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668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 ，信息学院</a:t>
            </a:r>
            <a:endParaRPr lang="en-US" altLang="zh-CN" dirty="0"/>
          </a:p>
          <a:p>
            <a:pPr lvl="1"/>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err="1"/>
              <a:t>Xpath</a:t>
            </a:r>
            <a:r>
              <a:rPr kumimoji="1" lang="zh-CN" altLang="en-US" dirty="0"/>
              <a:t>，提取内容</a:t>
            </a:r>
            <a:endParaRPr kumimoji="1" lang="en-US" altLang="zh-CN" dirty="0"/>
          </a:p>
          <a:p>
            <a:pPr lvl="1"/>
            <a:r>
              <a:rPr kumimoji="1" lang="zh-CN" altLang="en-US" dirty="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a:t>xpath</a:t>
            </a:r>
            <a:endParaRPr kumimoji="1" lang="en-US" altLang="zh-CN" dirty="0"/>
          </a:p>
          <a:p>
            <a:pPr lvl="1"/>
            <a:endParaRPr kumimoji="1" lang="en-US" altLang="zh-CN" dirty="0"/>
          </a:p>
        </p:txBody>
      </p:sp>
      <p:pic>
        <p:nvPicPr>
          <p:cNvPr id="4" name="图片 3"/>
          <p:cNvPicPr>
            <a:picLocks noChangeAspect="1"/>
          </p:cNvPicPr>
          <p:nvPr/>
        </p:nvPicPr>
        <p:blipFill>
          <a:blip r:embed="rId2"/>
          <a:stretch>
            <a:fillRect/>
          </a:stretch>
        </p:blipFill>
        <p:spPr>
          <a:xfrm>
            <a:off x="145905" y="2908155"/>
            <a:ext cx="8760609" cy="720000"/>
          </a:xfrm>
          <a:prstGeom prst="rect">
            <a:avLst/>
          </a:prstGeom>
        </p:spPr>
      </p:pic>
      <p:cxnSp>
        <p:nvCxnSpPr>
          <p:cNvPr id="5" name="直接连接符 4">
            <a:extLst>
              <a:ext uri="{FF2B5EF4-FFF2-40B4-BE49-F238E27FC236}">
                <a16:creationId xmlns:a16="http://schemas.microsoft.com/office/drawing/2014/main" id="{CBC83513-259C-4E26-9180-F079C5E64606}"/>
              </a:ext>
            </a:extLst>
          </p:cNvPr>
          <p:cNvCxnSpPr>
            <a:cxnSpLocks/>
          </p:cNvCxnSpPr>
          <p:nvPr/>
        </p:nvCxnSpPr>
        <p:spPr>
          <a:xfrm>
            <a:off x="776019" y="3244767"/>
            <a:ext cx="7994238"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860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文本入门、文本采集</a:t>
            </a:r>
          </a:p>
        </p:txBody>
      </p:sp>
      <p:sp>
        <p:nvSpPr>
          <p:cNvPr id="13" name="Content Placeholder 2"/>
          <p:cNvSpPr>
            <a:spLocks noGrp="1"/>
          </p:cNvSpPr>
          <p:nvPr>
            <p:ph idx="1"/>
          </p:nvPr>
        </p:nvSpPr>
        <p:spPr>
          <a:xfrm>
            <a:off x="457200" y="819150"/>
            <a:ext cx="8229600" cy="3937000"/>
          </a:xfrm>
        </p:spPr>
        <p:txBody>
          <a:bodyPr>
            <a:normAutofit lnSpcReduction="10000"/>
          </a:bodyPr>
          <a:lstStyle/>
          <a:p>
            <a:r>
              <a:rPr lang="zh-CN" altLang="en-US" dirty="0"/>
              <a:t>文本数据简介：</a:t>
            </a:r>
            <a:r>
              <a:rPr kumimoji="1" lang="zh-CN" altLang="en-US" dirty="0"/>
              <a:t>典型的文本处理与分析场景</a:t>
            </a:r>
            <a:endParaRPr kumimoji="1" lang="en-US" altLang="zh-CN" dirty="0"/>
          </a:p>
          <a:p>
            <a:pPr lvl="1"/>
            <a:r>
              <a:rPr kumimoji="1" lang="zh-CN" altLang="en-US" dirty="0"/>
              <a:t>搜索引擎</a:t>
            </a:r>
            <a:endParaRPr kumimoji="1" lang="en-US" altLang="zh-CN" dirty="0"/>
          </a:p>
          <a:p>
            <a:pPr lvl="1"/>
            <a:endParaRPr kumimoji="1" lang="en-US" altLang="zh-CN" dirty="0"/>
          </a:p>
          <a:p>
            <a:pPr lvl="1"/>
            <a:endParaRPr kumimoji="1" lang="en-US" altLang="zh-CN" dirty="0"/>
          </a:p>
          <a:p>
            <a:pPr lvl="1"/>
            <a:endParaRPr kumimoji="1" lang="en-US" altLang="zh-CN" dirty="0"/>
          </a:p>
          <a:p>
            <a:pPr lvl="1"/>
            <a:r>
              <a:rPr kumimoji="1" lang="zh-CN" altLang="en-US" dirty="0"/>
              <a:t>推荐系统</a:t>
            </a:r>
            <a:endParaRPr kumimoji="1" lang="en-US" altLang="zh-CN" dirty="0"/>
          </a:p>
          <a:p>
            <a:pPr lvl="1"/>
            <a:endParaRPr kumimoji="1" lang="en-US" altLang="zh-CN" dirty="0"/>
          </a:p>
          <a:p>
            <a:pPr lvl="1"/>
            <a:endParaRPr kumimoji="1" lang="en-US" altLang="zh-CN" dirty="0"/>
          </a:p>
          <a:p>
            <a:pPr lvl="1"/>
            <a:endParaRPr kumimoji="1" lang="en-US" altLang="zh-CN" dirty="0"/>
          </a:p>
          <a:p>
            <a:pPr lvl="1"/>
            <a:r>
              <a:rPr kumimoji="1" lang="zh-CN" altLang="en-US" dirty="0"/>
              <a:t>自然语言处理</a:t>
            </a:r>
            <a:endParaRPr kumimoji="1" lang="en-US" altLang="zh-CN" dirty="0"/>
          </a:p>
          <a:p>
            <a:pPr lvl="2"/>
            <a:r>
              <a:rPr kumimoji="1" lang="zh-CN" altLang="en-US" dirty="0"/>
              <a:t>机器翻译</a:t>
            </a:r>
            <a:endParaRPr kumimoji="1" lang="en-US" altLang="zh-CN" dirty="0"/>
          </a:p>
          <a:p>
            <a:pPr lvl="2"/>
            <a:r>
              <a:rPr kumimoji="1" lang="zh-CN" altLang="en-US" dirty="0"/>
              <a:t>问答系统</a:t>
            </a:r>
            <a:endParaRPr kumimoji="1" lang="en-US" altLang="zh-CN" dirty="0"/>
          </a:p>
          <a:p>
            <a:endParaRPr lang="en-US" dirty="0"/>
          </a:p>
        </p:txBody>
      </p:sp>
      <p:pic>
        <p:nvPicPr>
          <p:cNvPr id="4" name="图片 3">
            <a:extLst>
              <a:ext uri="{FF2B5EF4-FFF2-40B4-BE49-F238E27FC236}">
                <a16:creationId xmlns:a16="http://schemas.microsoft.com/office/drawing/2014/main" id="{7F84FADC-391B-9847-A5D7-47EA213197F5}"/>
              </a:ext>
            </a:extLst>
          </p:cNvPr>
          <p:cNvPicPr>
            <a:picLocks noChangeAspect="1"/>
          </p:cNvPicPr>
          <p:nvPr/>
        </p:nvPicPr>
        <p:blipFill>
          <a:blip r:embed="rId2"/>
          <a:stretch>
            <a:fillRect/>
          </a:stretch>
        </p:blipFill>
        <p:spPr>
          <a:xfrm>
            <a:off x="6657359" y="2808636"/>
            <a:ext cx="1161563" cy="2065001"/>
          </a:xfrm>
          <a:prstGeom prst="rect">
            <a:avLst/>
          </a:prstGeom>
        </p:spPr>
      </p:pic>
      <p:pic>
        <p:nvPicPr>
          <p:cNvPr id="5" name="图片 4">
            <a:extLst>
              <a:ext uri="{FF2B5EF4-FFF2-40B4-BE49-F238E27FC236}">
                <a16:creationId xmlns:a16="http://schemas.microsoft.com/office/drawing/2014/main" id="{6457F92C-F2FE-134A-A529-EECA1FFEB199}"/>
              </a:ext>
            </a:extLst>
          </p:cNvPr>
          <p:cNvPicPr>
            <a:picLocks noChangeAspect="1"/>
          </p:cNvPicPr>
          <p:nvPr/>
        </p:nvPicPr>
        <p:blipFill>
          <a:blip r:embed="rId3"/>
          <a:stretch>
            <a:fillRect/>
          </a:stretch>
        </p:blipFill>
        <p:spPr>
          <a:xfrm>
            <a:off x="4467261" y="3549462"/>
            <a:ext cx="1396663" cy="1385073"/>
          </a:xfrm>
          <a:prstGeom prst="rect">
            <a:avLst/>
          </a:prstGeom>
        </p:spPr>
      </p:pic>
      <p:pic>
        <p:nvPicPr>
          <p:cNvPr id="6" name="图片 5">
            <a:extLst>
              <a:ext uri="{FF2B5EF4-FFF2-40B4-BE49-F238E27FC236}">
                <a16:creationId xmlns:a16="http://schemas.microsoft.com/office/drawing/2014/main" id="{924AEB36-4D82-BD4E-8F94-E57F74F1D2F5}"/>
              </a:ext>
            </a:extLst>
          </p:cNvPr>
          <p:cNvPicPr>
            <a:picLocks noChangeAspect="1"/>
          </p:cNvPicPr>
          <p:nvPr/>
        </p:nvPicPr>
        <p:blipFill>
          <a:blip r:embed="rId4"/>
          <a:stretch>
            <a:fillRect/>
          </a:stretch>
        </p:blipFill>
        <p:spPr>
          <a:xfrm>
            <a:off x="6127204" y="537034"/>
            <a:ext cx="1714828" cy="1940546"/>
          </a:xfrm>
          <a:prstGeom prst="rect">
            <a:avLst/>
          </a:prstGeom>
        </p:spPr>
      </p:pic>
      <p:pic>
        <p:nvPicPr>
          <p:cNvPr id="7" name="图片 6">
            <a:extLst>
              <a:ext uri="{FF2B5EF4-FFF2-40B4-BE49-F238E27FC236}">
                <a16:creationId xmlns:a16="http://schemas.microsoft.com/office/drawing/2014/main" id="{E37985AD-24EE-C148-BA83-4844AF3A9EEC}"/>
              </a:ext>
            </a:extLst>
          </p:cNvPr>
          <p:cNvPicPr>
            <a:picLocks noChangeAspect="1"/>
          </p:cNvPicPr>
          <p:nvPr/>
        </p:nvPicPr>
        <p:blipFill>
          <a:blip r:embed="rId5"/>
          <a:stretch>
            <a:fillRect/>
          </a:stretch>
        </p:blipFill>
        <p:spPr>
          <a:xfrm>
            <a:off x="3776762" y="1720544"/>
            <a:ext cx="1744548" cy="1774976"/>
          </a:xfrm>
          <a:prstGeom prst="rect">
            <a:avLst/>
          </a:prstGeom>
        </p:spPr>
      </p:pic>
      <p:sp>
        <p:nvSpPr>
          <p:cNvPr id="3" name="任意多边形: 形状 2">
            <a:extLst>
              <a:ext uri="{FF2B5EF4-FFF2-40B4-BE49-F238E27FC236}">
                <a16:creationId xmlns:a16="http://schemas.microsoft.com/office/drawing/2014/main" id="{A71BAFED-3110-4F7A-8447-3D03A075FE14}"/>
              </a:ext>
            </a:extLst>
          </p:cNvPr>
          <p:cNvSpPr/>
          <p:nvPr/>
        </p:nvSpPr>
        <p:spPr>
          <a:xfrm>
            <a:off x="2383971" y="1243158"/>
            <a:ext cx="3708400" cy="161099"/>
          </a:xfrm>
          <a:custGeom>
            <a:avLst/>
            <a:gdLst>
              <a:gd name="connsiteX0" fmla="*/ 0 w 3708400"/>
              <a:gd name="connsiteY0" fmla="*/ 95785 h 161099"/>
              <a:gd name="connsiteX1" fmla="*/ 1426029 w 3708400"/>
              <a:gd name="connsiteY1" fmla="*/ 1442 h 161099"/>
              <a:gd name="connsiteX2" fmla="*/ 3708400 w 3708400"/>
              <a:gd name="connsiteY2" fmla="*/ 161099 h 161099"/>
            </a:gdLst>
            <a:ahLst/>
            <a:cxnLst>
              <a:cxn ang="0">
                <a:pos x="connsiteX0" y="connsiteY0"/>
              </a:cxn>
              <a:cxn ang="0">
                <a:pos x="connsiteX1" y="connsiteY1"/>
              </a:cxn>
              <a:cxn ang="0">
                <a:pos x="connsiteX2" y="connsiteY2"/>
              </a:cxn>
            </a:cxnLst>
            <a:rect l="l" t="t" r="r" b="b"/>
            <a:pathLst>
              <a:path w="3708400" h="161099">
                <a:moveTo>
                  <a:pt x="0" y="95785"/>
                </a:moveTo>
                <a:cubicBezTo>
                  <a:pt x="403981" y="43170"/>
                  <a:pt x="807962" y="-9444"/>
                  <a:pt x="1426029" y="1442"/>
                </a:cubicBezTo>
                <a:cubicBezTo>
                  <a:pt x="2044096" y="12328"/>
                  <a:pt x="2876248" y="86713"/>
                  <a:pt x="3708400" y="161099"/>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D012CA7F-32CA-4BE5-8342-A906D08F5A2C}"/>
              </a:ext>
            </a:extLst>
          </p:cNvPr>
          <p:cNvSpPr/>
          <p:nvPr/>
        </p:nvSpPr>
        <p:spPr>
          <a:xfrm>
            <a:off x="2307771" y="2245927"/>
            <a:ext cx="1458686" cy="236016"/>
          </a:xfrm>
          <a:custGeom>
            <a:avLst/>
            <a:gdLst>
              <a:gd name="connsiteX0" fmla="*/ 0 w 1458686"/>
              <a:gd name="connsiteY0" fmla="*/ 236016 h 236016"/>
              <a:gd name="connsiteX1" fmla="*/ 547915 w 1458686"/>
              <a:gd name="connsiteY1" fmla="*/ 159 h 236016"/>
              <a:gd name="connsiteX2" fmla="*/ 1458686 w 1458686"/>
              <a:gd name="connsiteY2" fmla="*/ 206987 h 236016"/>
            </a:gdLst>
            <a:ahLst/>
            <a:cxnLst>
              <a:cxn ang="0">
                <a:pos x="connsiteX0" y="connsiteY0"/>
              </a:cxn>
              <a:cxn ang="0">
                <a:pos x="connsiteX1" y="connsiteY1"/>
              </a:cxn>
              <a:cxn ang="0">
                <a:pos x="connsiteX2" y="connsiteY2"/>
              </a:cxn>
            </a:cxnLst>
            <a:rect l="l" t="t" r="r" b="b"/>
            <a:pathLst>
              <a:path w="1458686" h="236016">
                <a:moveTo>
                  <a:pt x="0" y="236016"/>
                </a:moveTo>
                <a:cubicBezTo>
                  <a:pt x="152400" y="120506"/>
                  <a:pt x="304801" y="4997"/>
                  <a:pt x="547915" y="159"/>
                </a:cubicBezTo>
                <a:cubicBezTo>
                  <a:pt x="791029" y="-4679"/>
                  <a:pt x="1124857" y="101154"/>
                  <a:pt x="1458686" y="206987"/>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A9C61395-8947-4A76-BD9A-5F387F8146B7}"/>
              </a:ext>
            </a:extLst>
          </p:cNvPr>
          <p:cNvSpPr/>
          <p:nvPr/>
        </p:nvSpPr>
        <p:spPr>
          <a:xfrm>
            <a:off x="2587171" y="3794896"/>
            <a:ext cx="1883229" cy="211047"/>
          </a:xfrm>
          <a:custGeom>
            <a:avLst/>
            <a:gdLst>
              <a:gd name="connsiteX0" fmla="*/ 0 w 1883229"/>
              <a:gd name="connsiteY0" fmla="*/ 211047 h 211047"/>
              <a:gd name="connsiteX1" fmla="*/ 1328058 w 1883229"/>
              <a:gd name="connsiteY1" fmla="*/ 590 h 211047"/>
              <a:gd name="connsiteX2" fmla="*/ 1883229 w 1883229"/>
              <a:gd name="connsiteY2" fmla="*/ 160247 h 211047"/>
            </a:gdLst>
            <a:ahLst/>
            <a:cxnLst>
              <a:cxn ang="0">
                <a:pos x="connsiteX0" y="connsiteY0"/>
              </a:cxn>
              <a:cxn ang="0">
                <a:pos x="connsiteX1" y="connsiteY1"/>
              </a:cxn>
              <a:cxn ang="0">
                <a:pos x="connsiteX2" y="connsiteY2"/>
              </a:cxn>
            </a:cxnLst>
            <a:rect l="l" t="t" r="r" b="b"/>
            <a:pathLst>
              <a:path w="1883229" h="211047">
                <a:moveTo>
                  <a:pt x="0" y="211047"/>
                </a:moveTo>
                <a:cubicBezTo>
                  <a:pt x="507093" y="110052"/>
                  <a:pt x="1014187" y="9057"/>
                  <a:pt x="1328058" y="590"/>
                </a:cubicBezTo>
                <a:cubicBezTo>
                  <a:pt x="1641929" y="-7877"/>
                  <a:pt x="1762579" y="76185"/>
                  <a:pt x="1883229" y="160247"/>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6F4B9BF8-D2C4-42B7-ACC5-25F4BD5877D8}"/>
              </a:ext>
            </a:extLst>
          </p:cNvPr>
          <p:cNvSpPr/>
          <p:nvPr/>
        </p:nvSpPr>
        <p:spPr>
          <a:xfrm>
            <a:off x="2598057" y="4057701"/>
            <a:ext cx="4005943" cy="247618"/>
          </a:xfrm>
          <a:custGeom>
            <a:avLst/>
            <a:gdLst>
              <a:gd name="connsiteX0" fmla="*/ 0 w 4553857"/>
              <a:gd name="connsiteY0" fmla="*/ 253042 h 253042"/>
              <a:gd name="connsiteX1" fmla="*/ 3432629 w 4553857"/>
              <a:gd name="connsiteY1" fmla="*/ 31699 h 253042"/>
              <a:gd name="connsiteX2" fmla="*/ 4553857 w 4553857"/>
              <a:gd name="connsiteY2" fmla="*/ 6299 h 253042"/>
            </a:gdLst>
            <a:ahLst/>
            <a:cxnLst>
              <a:cxn ang="0">
                <a:pos x="connsiteX0" y="connsiteY0"/>
              </a:cxn>
              <a:cxn ang="0">
                <a:pos x="connsiteX1" y="connsiteY1"/>
              </a:cxn>
              <a:cxn ang="0">
                <a:pos x="connsiteX2" y="connsiteY2"/>
              </a:cxn>
            </a:cxnLst>
            <a:rect l="l" t="t" r="r" b="b"/>
            <a:pathLst>
              <a:path w="4553857" h="253042">
                <a:moveTo>
                  <a:pt x="0" y="253042"/>
                </a:moveTo>
                <a:lnTo>
                  <a:pt x="3432629" y="31699"/>
                </a:lnTo>
                <a:cubicBezTo>
                  <a:pt x="4191605" y="-9425"/>
                  <a:pt x="4372731" y="-1563"/>
                  <a:pt x="4553857" y="6299"/>
                </a:cubicBezTo>
              </a:path>
            </a:pathLst>
          </a:custGeom>
          <a:noFill/>
          <a:ln>
            <a:solidFill>
              <a:schemeClr val="accent6">
                <a:lumMod val="7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157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319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endParaRPr kumimoji="1" lang="en-US" altLang="zh-CN" dirty="0"/>
          </a:p>
        </p:txBody>
      </p:sp>
      <p:sp>
        <p:nvSpPr>
          <p:cNvPr id="4" name="矩形 3"/>
          <p:cNvSpPr/>
          <p:nvPr/>
        </p:nvSpPr>
        <p:spPr>
          <a:xfrm>
            <a:off x="703117" y="2110085"/>
            <a:ext cx="7401791" cy="646331"/>
          </a:xfrm>
          <a:prstGeom prst="rect">
            <a:avLst/>
          </a:prstGeom>
          <a:solidFill>
            <a:schemeClr val="accent3">
              <a:lumMod val="20000"/>
              <a:lumOff val="80000"/>
            </a:schemeClr>
          </a:solidFill>
          <a:ln>
            <a:solidFill>
              <a:srgbClr val="C00000"/>
            </a:solidFill>
          </a:ln>
        </p:spPr>
        <p:txBody>
          <a:bodyPr wrap="square">
            <a:spAutoFit/>
          </a:bodyPr>
          <a:lstStyle/>
          <a:p>
            <a:r>
              <a:rPr lang="en-US" altLang="zh-CN" dirty="0"/>
              <a:t>Anaconda prompt</a:t>
            </a:r>
            <a:r>
              <a:rPr lang="zh-CN" altLang="en-US" dirty="0"/>
              <a:t>下运行</a:t>
            </a:r>
            <a:endParaRPr lang="en-US" altLang="zh-CN" dirty="0"/>
          </a:p>
          <a:p>
            <a:r>
              <a:rPr lang="zh-CN" altLang="en-US" dirty="0"/>
              <a:t>scrapy shell "http://news.ruc.edu.cn/archives/category/important_news"</a:t>
            </a:r>
          </a:p>
        </p:txBody>
      </p:sp>
    </p:spTree>
    <p:extLst>
      <p:ext uri="{BB962C8B-B14F-4D97-AF65-F5344CB8AC3E}">
        <p14:creationId xmlns:p14="http://schemas.microsoft.com/office/powerpoint/2010/main" val="95341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endParaRPr kumimoji="1" lang="en-US" altLang="zh-CN" dirty="0"/>
          </a:p>
        </p:txBody>
      </p:sp>
      <p:pic>
        <p:nvPicPr>
          <p:cNvPr id="5" name="图片 4"/>
          <p:cNvPicPr>
            <a:picLocks noChangeAspect="1"/>
          </p:cNvPicPr>
          <p:nvPr/>
        </p:nvPicPr>
        <p:blipFill rotWithShape="1">
          <a:blip r:embed="rId2"/>
          <a:srcRect r="31601"/>
          <a:stretch/>
        </p:blipFill>
        <p:spPr>
          <a:xfrm>
            <a:off x="133352" y="3206894"/>
            <a:ext cx="8775122" cy="648000"/>
          </a:xfrm>
          <a:prstGeom prst="rect">
            <a:avLst/>
          </a:prstGeom>
        </p:spPr>
      </p:pic>
      <p:cxnSp>
        <p:nvCxnSpPr>
          <p:cNvPr id="6" name="直接连接符 5">
            <a:extLst>
              <a:ext uri="{FF2B5EF4-FFF2-40B4-BE49-F238E27FC236}">
                <a16:creationId xmlns:a16="http://schemas.microsoft.com/office/drawing/2014/main" id="{A3F29DAB-9936-47D3-9B6D-5C876525A2C5}"/>
              </a:ext>
            </a:extLst>
          </p:cNvPr>
          <p:cNvCxnSpPr>
            <a:cxnSpLocks/>
          </p:cNvCxnSpPr>
          <p:nvPr/>
        </p:nvCxnSpPr>
        <p:spPr>
          <a:xfrm>
            <a:off x="1044534" y="3531424"/>
            <a:ext cx="2166752"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23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779751" y="2463650"/>
            <a:ext cx="6997311" cy="648000"/>
          </a:xfrm>
          <a:prstGeom prst="rect">
            <a:avLst/>
          </a:prstGeom>
        </p:spPr>
      </p:pic>
      <p:cxnSp>
        <p:nvCxnSpPr>
          <p:cNvPr id="5" name="直接连接符 4">
            <a:extLst>
              <a:ext uri="{FF2B5EF4-FFF2-40B4-BE49-F238E27FC236}">
                <a16:creationId xmlns:a16="http://schemas.microsoft.com/office/drawing/2014/main" id="{F008B320-E2A3-46F7-B407-BAA974B3A362}"/>
              </a:ext>
            </a:extLst>
          </p:cNvPr>
          <p:cNvCxnSpPr>
            <a:cxnSpLocks/>
          </p:cNvCxnSpPr>
          <p:nvPr/>
        </p:nvCxnSpPr>
        <p:spPr>
          <a:xfrm>
            <a:off x="1675905" y="2733138"/>
            <a:ext cx="3679866"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0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pPr lvl="1"/>
            <a:r>
              <a:rPr kumimoji="1" lang="zh-CN" altLang="en-US" dirty="0"/>
              <a:t>在</a:t>
            </a:r>
            <a:r>
              <a:rPr kumimoji="1" lang="en-US" altLang="zh-CN" dirty="0" err="1"/>
              <a:t>scrapy</a:t>
            </a:r>
            <a:r>
              <a:rPr kumimoji="1" lang="en-US" altLang="zh-CN" dirty="0"/>
              <a:t> shell</a:t>
            </a:r>
            <a:r>
              <a:rPr kumimoji="1" lang="zh-CN" altLang="en-US" dirty="0"/>
              <a:t>里面，使用</a:t>
            </a:r>
            <a:r>
              <a:rPr kumimoji="1" lang="en-US" altLang="zh-CN" dirty="0" err="1"/>
              <a:t>xpath</a:t>
            </a:r>
            <a:r>
              <a:rPr kumimoji="1" lang="zh-CN" altLang="en-US" dirty="0"/>
              <a:t>，提取内容</a:t>
            </a:r>
            <a:endParaRPr kumimoji="1" lang="en-US" altLang="zh-CN" dirty="0"/>
          </a:p>
          <a:p>
            <a:pPr lvl="1"/>
            <a:r>
              <a:rPr kumimoji="1" lang="zh-CN" altLang="en-US" dirty="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a:t>xpath</a:t>
            </a:r>
            <a:endParaRPr kumimoji="1" lang="en-US" altLang="zh-CN" dirty="0"/>
          </a:p>
          <a:p>
            <a:pPr lvl="1"/>
            <a:endParaRPr lang="en-US" altLang="zh-CN" dirty="0"/>
          </a:p>
          <a:p>
            <a:endParaRPr kumimoji="1" lang="en-US" altLang="zh-CN" dirty="0"/>
          </a:p>
        </p:txBody>
      </p:sp>
      <p:pic>
        <p:nvPicPr>
          <p:cNvPr id="5" name="图片 4"/>
          <p:cNvPicPr>
            <a:picLocks noChangeAspect="1"/>
          </p:cNvPicPr>
          <p:nvPr/>
        </p:nvPicPr>
        <p:blipFill>
          <a:blip r:embed="rId2"/>
          <a:stretch>
            <a:fillRect/>
          </a:stretch>
        </p:blipFill>
        <p:spPr>
          <a:xfrm>
            <a:off x="341242" y="2231470"/>
            <a:ext cx="8559187" cy="2227696"/>
          </a:xfrm>
          <a:prstGeom prst="rect">
            <a:avLst/>
          </a:prstGeom>
        </p:spPr>
      </p:pic>
      <p:sp>
        <p:nvSpPr>
          <p:cNvPr id="6" name="圆角矩形 5"/>
          <p:cNvSpPr/>
          <p:nvPr/>
        </p:nvSpPr>
        <p:spPr>
          <a:xfrm>
            <a:off x="267689" y="2215243"/>
            <a:ext cx="6089568" cy="44274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4D6748CA-EEEA-4A13-8D84-80CA4C891127}"/>
              </a:ext>
            </a:extLst>
          </p:cNvPr>
          <p:cNvSpPr/>
          <p:nvPr/>
        </p:nvSpPr>
        <p:spPr>
          <a:xfrm>
            <a:off x="6059208" y="1124341"/>
            <a:ext cx="733983" cy="369332"/>
          </a:xfrm>
          <a:prstGeom prst="rect">
            <a:avLst/>
          </a:prstGeom>
        </p:spPr>
        <p:txBody>
          <a:bodyPr wrap="none">
            <a:spAutoFit/>
          </a:bodyPr>
          <a:lstStyle/>
          <a:p>
            <a:r>
              <a:rPr kumimoji="1" lang="en-US" altLang="zh-CN" dirty="0" err="1"/>
              <a:t>Xpath</a:t>
            </a:r>
            <a:endParaRPr lang="zh-CN" altLang="en-US" dirty="0"/>
          </a:p>
        </p:txBody>
      </p:sp>
      <p:sp>
        <p:nvSpPr>
          <p:cNvPr id="8" name="矩形 7">
            <a:extLst>
              <a:ext uri="{FF2B5EF4-FFF2-40B4-BE49-F238E27FC236}">
                <a16:creationId xmlns:a16="http://schemas.microsoft.com/office/drawing/2014/main" id="{952A1D9C-06D4-4D62-A81C-DE93278B4586}"/>
              </a:ext>
            </a:extLst>
          </p:cNvPr>
          <p:cNvSpPr/>
          <p:nvPr/>
        </p:nvSpPr>
        <p:spPr>
          <a:xfrm>
            <a:off x="7282036" y="1115082"/>
            <a:ext cx="646331" cy="369332"/>
          </a:xfrm>
          <a:prstGeom prst="rect">
            <a:avLst/>
          </a:prstGeom>
        </p:spPr>
        <p:txBody>
          <a:bodyPr wrap="none">
            <a:spAutoFit/>
          </a:bodyPr>
          <a:lstStyle/>
          <a:p>
            <a:r>
              <a:rPr kumimoji="1" lang="zh-CN" altLang="en-US" dirty="0"/>
              <a:t>结果</a:t>
            </a:r>
            <a:endParaRPr lang="zh-CN" altLang="en-US" dirty="0"/>
          </a:p>
        </p:txBody>
      </p:sp>
      <p:cxnSp>
        <p:nvCxnSpPr>
          <p:cNvPr id="9" name="直接箭头连接符 8">
            <a:extLst>
              <a:ext uri="{FF2B5EF4-FFF2-40B4-BE49-F238E27FC236}">
                <a16:creationId xmlns:a16="http://schemas.microsoft.com/office/drawing/2014/main" id="{B7BC5961-12D0-43CE-B773-02AD06EAA8A9}"/>
              </a:ext>
            </a:extLst>
          </p:cNvPr>
          <p:cNvCxnSpPr>
            <a:cxnSpLocks/>
            <a:stCxn id="7" idx="2"/>
          </p:cNvCxnSpPr>
          <p:nvPr/>
        </p:nvCxnSpPr>
        <p:spPr>
          <a:xfrm flipH="1">
            <a:off x="6030686" y="1493673"/>
            <a:ext cx="395514" cy="607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35F91EC-012F-4DD2-A208-9409DF6305E0}"/>
              </a:ext>
            </a:extLst>
          </p:cNvPr>
          <p:cNvCxnSpPr>
            <a:cxnSpLocks/>
            <a:stCxn id="8" idx="2"/>
          </p:cNvCxnSpPr>
          <p:nvPr/>
        </p:nvCxnSpPr>
        <p:spPr>
          <a:xfrm>
            <a:off x="7605202" y="1484414"/>
            <a:ext cx="0" cy="670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AF75FE9F-8FFF-4D2A-A046-2A693E4A029F}"/>
              </a:ext>
            </a:extLst>
          </p:cNvPr>
          <p:cNvSpPr/>
          <p:nvPr/>
        </p:nvSpPr>
        <p:spPr>
          <a:xfrm>
            <a:off x="6433457" y="2240729"/>
            <a:ext cx="2466972" cy="39470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7817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pPr lvl="1"/>
            <a:r>
              <a:rPr kumimoji="1" lang="zh-CN" altLang="en-US" dirty="0"/>
              <a:t>在</a:t>
            </a:r>
            <a:r>
              <a:rPr kumimoji="1" lang="en-US" altLang="zh-CN" dirty="0" err="1"/>
              <a:t>scrapy</a:t>
            </a:r>
            <a:r>
              <a:rPr kumimoji="1" lang="en-US" altLang="zh-CN" dirty="0"/>
              <a:t> shell</a:t>
            </a:r>
            <a:r>
              <a:rPr kumimoji="1" lang="zh-CN" altLang="en-US" dirty="0"/>
              <a:t>里面，</a:t>
            </a:r>
            <a:r>
              <a:rPr lang="zh-CN" altLang="en-US" dirty="0"/>
              <a:t>使用</a:t>
            </a:r>
            <a:r>
              <a:rPr lang="en-US" altLang="zh-CN" dirty="0" err="1"/>
              <a:t>xpath</a:t>
            </a:r>
            <a:r>
              <a:rPr lang="zh-CN" altLang="en-US" dirty="0"/>
              <a:t>，提取内容</a:t>
            </a:r>
            <a:endParaRPr lang="en-US" altLang="zh-CN" dirty="0"/>
          </a:p>
          <a:p>
            <a:pPr lvl="1"/>
            <a:r>
              <a:rPr kumimoji="1" lang="zh-CN" altLang="en-US" dirty="0"/>
              <a:t>利用</a:t>
            </a:r>
            <a:r>
              <a:rPr kumimoji="1" lang="en-US" altLang="zh-CN" dirty="0"/>
              <a:t>chrome </a:t>
            </a:r>
            <a:r>
              <a:rPr kumimoji="1" lang="en-US" altLang="zh-CN" dirty="0" err="1"/>
              <a:t>xpath</a:t>
            </a:r>
            <a:r>
              <a:rPr kumimoji="1" lang="en-US" altLang="zh-CN" dirty="0"/>
              <a:t> helper</a:t>
            </a:r>
            <a:r>
              <a:rPr kumimoji="1" lang="zh-CN" altLang="en-US" dirty="0"/>
              <a:t>插件，构造</a:t>
            </a:r>
            <a:r>
              <a:rPr kumimoji="1" lang="en-US" altLang="zh-CN" dirty="0" err="1"/>
              <a:t>xpath</a:t>
            </a:r>
            <a:endParaRPr kumimoji="1" lang="en-US" altLang="zh-CN" dirty="0"/>
          </a:p>
          <a:p>
            <a:pPr lvl="1"/>
            <a:endParaRPr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226435" y="2455358"/>
            <a:ext cx="8573054" cy="519905"/>
          </a:xfrm>
          <a:prstGeom prst="rect">
            <a:avLst/>
          </a:prstGeom>
        </p:spPr>
      </p:pic>
      <p:cxnSp>
        <p:nvCxnSpPr>
          <p:cNvPr id="5" name="直接连接符 4">
            <a:extLst>
              <a:ext uri="{FF2B5EF4-FFF2-40B4-BE49-F238E27FC236}">
                <a16:creationId xmlns:a16="http://schemas.microsoft.com/office/drawing/2014/main" id="{4F8C1B0D-1444-45C5-B018-D54EF4D394E5}"/>
              </a:ext>
            </a:extLst>
          </p:cNvPr>
          <p:cNvCxnSpPr>
            <a:cxnSpLocks/>
          </p:cNvCxnSpPr>
          <p:nvPr/>
        </p:nvCxnSpPr>
        <p:spPr>
          <a:xfrm>
            <a:off x="739734" y="2776681"/>
            <a:ext cx="7896266"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343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en-US" altLang="zh-CN" dirty="0"/>
              <a:t>Scrapy</a:t>
            </a:r>
            <a:r>
              <a:rPr kumimoji="1" lang="zh-CN" altLang="en-US" dirty="0"/>
              <a:t>爬虫</a:t>
            </a:r>
            <a:endParaRPr kumimoji="1" lang="en-US" altLang="zh-CN" dirty="0"/>
          </a:p>
          <a:p>
            <a:r>
              <a:rPr lang="zh-CN" altLang="en-US" dirty="0"/>
              <a:t>先试一试</a:t>
            </a:r>
            <a:r>
              <a:rPr lang="en-US" altLang="zh-CN" dirty="0"/>
              <a:t>(Scrapy</a:t>
            </a:r>
            <a:r>
              <a:rPr lang="zh-CN" altLang="en-US" dirty="0"/>
              <a:t> </a:t>
            </a:r>
            <a:r>
              <a:rPr lang="en-US" altLang="zh-CN" dirty="0"/>
              <a:t>shell)</a:t>
            </a:r>
            <a:r>
              <a:rPr lang="zh-CN" altLang="en-US" dirty="0"/>
              <a:t>，人民大学</a:t>
            </a:r>
            <a:endParaRPr lang="en-US" altLang="zh-CN" dirty="0"/>
          </a:p>
          <a:p>
            <a:endParaRPr kumimoji="1" lang="en-US" altLang="zh-CN" dirty="0"/>
          </a:p>
        </p:txBody>
      </p:sp>
      <p:pic>
        <p:nvPicPr>
          <p:cNvPr id="6" name="图片 5"/>
          <p:cNvPicPr>
            <a:picLocks noChangeAspect="1"/>
          </p:cNvPicPr>
          <p:nvPr/>
        </p:nvPicPr>
        <p:blipFill>
          <a:blip r:embed="rId2"/>
          <a:stretch>
            <a:fillRect/>
          </a:stretch>
        </p:blipFill>
        <p:spPr>
          <a:xfrm>
            <a:off x="4194463" y="1478744"/>
            <a:ext cx="4353045" cy="3345433"/>
          </a:xfrm>
          <a:prstGeom prst="rect">
            <a:avLst/>
          </a:prstGeom>
        </p:spPr>
      </p:pic>
      <p:pic>
        <p:nvPicPr>
          <p:cNvPr id="7" name="图片 6"/>
          <p:cNvPicPr>
            <a:picLocks noChangeAspect="1"/>
          </p:cNvPicPr>
          <p:nvPr/>
        </p:nvPicPr>
        <p:blipFill>
          <a:blip r:embed="rId3"/>
          <a:stretch>
            <a:fillRect/>
          </a:stretch>
        </p:blipFill>
        <p:spPr>
          <a:xfrm>
            <a:off x="161059" y="2124069"/>
            <a:ext cx="3812030" cy="1748276"/>
          </a:xfrm>
          <a:prstGeom prst="rect">
            <a:avLst/>
          </a:prstGeom>
        </p:spPr>
      </p:pic>
      <p:sp>
        <p:nvSpPr>
          <p:cNvPr id="4" name="椭圆形标注 3"/>
          <p:cNvSpPr/>
          <p:nvPr/>
        </p:nvSpPr>
        <p:spPr>
          <a:xfrm>
            <a:off x="616527" y="4048991"/>
            <a:ext cx="2632364" cy="821459"/>
          </a:xfrm>
          <a:prstGeom prst="wedgeEllipseCallout">
            <a:avLst>
              <a:gd name="adj1" fmla="val 746"/>
              <a:gd name="adj2" fmla="val -682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查看网页源代码</a:t>
            </a:r>
          </a:p>
        </p:txBody>
      </p:sp>
    </p:spTree>
    <p:extLst>
      <p:ext uri="{BB962C8B-B14F-4D97-AF65-F5344CB8AC3E}">
        <p14:creationId xmlns:p14="http://schemas.microsoft.com/office/powerpoint/2010/main" val="977218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51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创建一个爬取项目</a:t>
            </a:r>
            <a:endParaRPr lang="en-US" altLang="zh-CN" dirty="0"/>
          </a:p>
          <a:p>
            <a:r>
              <a:rPr lang="en-US" altLang="zh-CN" dirty="0" err="1"/>
              <a:t>scrapy</a:t>
            </a:r>
            <a:r>
              <a:rPr lang="en-US" altLang="zh-CN" dirty="0"/>
              <a:t> </a:t>
            </a:r>
            <a:r>
              <a:rPr lang="en-US" altLang="zh-CN" dirty="0" err="1"/>
              <a:t>startproject</a:t>
            </a:r>
            <a:r>
              <a:rPr lang="en-US" altLang="zh-CN" dirty="0"/>
              <a:t> RUCNews2</a:t>
            </a:r>
          </a:p>
          <a:p>
            <a:endParaRPr kumimoji="1" lang="en-US" altLang="zh-CN" dirty="0"/>
          </a:p>
        </p:txBody>
      </p:sp>
      <p:pic>
        <p:nvPicPr>
          <p:cNvPr id="6" name="图片 5"/>
          <p:cNvPicPr>
            <a:picLocks noChangeAspect="1"/>
          </p:cNvPicPr>
          <p:nvPr/>
        </p:nvPicPr>
        <p:blipFill>
          <a:blip r:embed="rId2"/>
          <a:stretch>
            <a:fillRect/>
          </a:stretch>
        </p:blipFill>
        <p:spPr>
          <a:xfrm>
            <a:off x="225212" y="1795896"/>
            <a:ext cx="8541176" cy="1440000"/>
          </a:xfrm>
          <a:prstGeom prst="rect">
            <a:avLst/>
          </a:prstGeom>
        </p:spPr>
      </p:pic>
      <p:pic>
        <p:nvPicPr>
          <p:cNvPr id="4" name="图片 3"/>
          <p:cNvPicPr>
            <a:picLocks noChangeAspect="1"/>
          </p:cNvPicPr>
          <p:nvPr/>
        </p:nvPicPr>
        <p:blipFill>
          <a:blip r:embed="rId3"/>
          <a:stretch>
            <a:fillRect/>
          </a:stretch>
        </p:blipFill>
        <p:spPr>
          <a:xfrm>
            <a:off x="143096" y="3412517"/>
            <a:ext cx="8623292" cy="1308995"/>
          </a:xfrm>
          <a:prstGeom prst="rect">
            <a:avLst/>
          </a:prstGeom>
        </p:spPr>
      </p:pic>
      <p:sp>
        <p:nvSpPr>
          <p:cNvPr id="7" name="圆角矩形 6"/>
          <p:cNvSpPr/>
          <p:nvPr/>
        </p:nvSpPr>
        <p:spPr>
          <a:xfrm>
            <a:off x="6321136" y="3311236"/>
            <a:ext cx="2545773" cy="48144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52845" y="4170218"/>
            <a:ext cx="3262746" cy="72791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102927" y="4180609"/>
            <a:ext cx="2725882" cy="575541"/>
          </a:xfrm>
          <a:prstGeom prst="roundRect">
            <a:avLst/>
          </a:prstGeom>
          <a:solidFill>
            <a:schemeClr val="accent3">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原来已有</a:t>
            </a:r>
            <a:r>
              <a:rPr lang="en-US" altLang="zh-CN" dirty="0" err="1">
                <a:solidFill>
                  <a:schemeClr val="tx1"/>
                </a:solidFill>
              </a:rPr>
              <a:t>RUCNews</a:t>
            </a:r>
            <a:r>
              <a:rPr lang="zh-CN" altLang="en-US" dirty="0">
                <a:solidFill>
                  <a:schemeClr val="tx1"/>
                </a:solidFill>
              </a:rPr>
              <a:t>项目</a:t>
            </a:r>
            <a:r>
              <a:rPr lang="zh-CN" altLang="en-US" dirty="0">
                <a:solidFill>
                  <a:sysClr val="windowText" lastClr="000000"/>
                </a:solidFill>
              </a:rPr>
              <a:t>，这里新建一个</a:t>
            </a:r>
          </a:p>
        </p:txBody>
      </p:sp>
    </p:spTree>
    <p:extLst>
      <p:ext uri="{BB962C8B-B14F-4D97-AF65-F5344CB8AC3E}">
        <p14:creationId xmlns:p14="http://schemas.microsoft.com/office/powerpoint/2010/main" val="2168925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创建一个爬取项目</a:t>
            </a:r>
            <a:endParaRPr lang="en-US" altLang="zh-CN" dirty="0"/>
          </a:p>
          <a:p>
            <a:r>
              <a:rPr lang="en-US" altLang="zh-CN" dirty="0" err="1"/>
              <a:t>scrapy</a:t>
            </a:r>
            <a:r>
              <a:rPr lang="en-US" altLang="zh-CN" dirty="0"/>
              <a:t> </a:t>
            </a:r>
            <a:r>
              <a:rPr lang="en-US" altLang="zh-CN" dirty="0" err="1"/>
              <a:t>startproject</a:t>
            </a:r>
            <a:r>
              <a:rPr lang="en-US" altLang="zh-CN" dirty="0"/>
              <a:t> RUCNews2</a:t>
            </a:r>
          </a:p>
          <a:p>
            <a:r>
              <a:rPr kumimoji="1" lang="zh-CN" altLang="en-US" dirty="0"/>
              <a:t>生成文件</a:t>
            </a:r>
            <a:endParaRPr kumimoji="1" lang="en-US" altLang="zh-CN" dirty="0"/>
          </a:p>
          <a:p>
            <a:endParaRPr kumimoji="1" lang="en-US" altLang="zh-CN" dirty="0"/>
          </a:p>
        </p:txBody>
      </p:sp>
      <p:pic>
        <p:nvPicPr>
          <p:cNvPr id="4" name="图片 3"/>
          <p:cNvPicPr>
            <a:picLocks noChangeAspect="1"/>
          </p:cNvPicPr>
          <p:nvPr/>
        </p:nvPicPr>
        <p:blipFill>
          <a:blip r:embed="rId2"/>
          <a:stretch>
            <a:fillRect/>
          </a:stretch>
        </p:blipFill>
        <p:spPr>
          <a:xfrm>
            <a:off x="232066" y="1931845"/>
            <a:ext cx="4800000" cy="720000"/>
          </a:xfrm>
          <a:prstGeom prst="rect">
            <a:avLst/>
          </a:prstGeom>
        </p:spPr>
      </p:pic>
      <p:pic>
        <p:nvPicPr>
          <p:cNvPr id="6" name="图片 5"/>
          <p:cNvPicPr>
            <a:picLocks noChangeAspect="1"/>
          </p:cNvPicPr>
          <p:nvPr/>
        </p:nvPicPr>
        <p:blipFill>
          <a:blip r:embed="rId3"/>
          <a:stretch>
            <a:fillRect/>
          </a:stretch>
        </p:blipFill>
        <p:spPr>
          <a:xfrm>
            <a:off x="127683" y="2814965"/>
            <a:ext cx="4088718" cy="1397656"/>
          </a:xfrm>
          <a:prstGeom prst="rect">
            <a:avLst/>
          </a:prstGeom>
        </p:spPr>
      </p:pic>
      <p:sp>
        <p:nvSpPr>
          <p:cNvPr id="7" name="圆角矩形 6"/>
          <p:cNvSpPr/>
          <p:nvPr/>
        </p:nvSpPr>
        <p:spPr>
          <a:xfrm>
            <a:off x="6611256" y="1296389"/>
            <a:ext cx="2075543" cy="811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dirty="0">
                <a:solidFill>
                  <a:schemeClr val="bg1"/>
                </a:solidFill>
              </a:rPr>
              <a:t>按照老版本</a:t>
            </a:r>
            <a:r>
              <a:rPr lang="en-US" altLang="zh-CN" sz="1600" dirty="0" err="1">
                <a:solidFill>
                  <a:schemeClr val="bg1"/>
                </a:solidFill>
              </a:rPr>
              <a:t>RUCNews</a:t>
            </a:r>
            <a:r>
              <a:rPr lang="en-US" altLang="zh-CN" sz="1600" dirty="0">
                <a:solidFill>
                  <a:schemeClr val="bg1"/>
                </a:solidFill>
              </a:rPr>
              <a:t> (</a:t>
            </a:r>
            <a:r>
              <a:rPr lang="zh-CN" altLang="en-US" sz="1600" dirty="0">
                <a:solidFill>
                  <a:schemeClr val="bg1"/>
                </a:solidFill>
              </a:rPr>
              <a:t>参考下页</a:t>
            </a:r>
            <a:r>
              <a:rPr lang="en-US" altLang="zh-CN" sz="1600" dirty="0">
                <a:solidFill>
                  <a:schemeClr val="bg1"/>
                </a:solidFill>
              </a:rPr>
              <a:t>)</a:t>
            </a:r>
            <a:r>
              <a:rPr lang="zh-CN" altLang="en-US" sz="1600" dirty="0">
                <a:solidFill>
                  <a:schemeClr val="bg1"/>
                </a:solidFill>
              </a:rPr>
              <a:t>，编辑代码即可</a:t>
            </a:r>
            <a:endParaRPr lang="en-US" altLang="zh-CN" sz="1600" dirty="0">
              <a:solidFill>
                <a:schemeClr val="bg1"/>
              </a:solidFill>
            </a:endParaRPr>
          </a:p>
        </p:txBody>
      </p:sp>
      <p:sp>
        <p:nvSpPr>
          <p:cNvPr id="8" name="矩形 7">
            <a:extLst>
              <a:ext uri="{FF2B5EF4-FFF2-40B4-BE49-F238E27FC236}">
                <a16:creationId xmlns:a16="http://schemas.microsoft.com/office/drawing/2014/main" id="{73251AEB-49FF-7140-A526-47A21B9E508F}"/>
              </a:ext>
            </a:extLst>
          </p:cNvPr>
          <p:cNvSpPr/>
          <p:nvPr/>
        </p:nvSpPr>
        <p:spPr>
          <a:xfrm>
            <a:off x="4339772" y="2687035"/>
            <a:ext cx="4669972" cy="1708160"/>
          </a:xfrm>
          <a:prstGeom prst="rect">
            <a:avLst/>
          </a:prstGeom>
        </p:spPr>
        <p:txBody>
          <a:bodyPr wrap="square">
            <a:spAutoFit/>
          </a:bodyPr>
          <a:lstStyle/>
          <a:p>
            <a:r>
              <a:rPr lang="en-US" altLang="zh-CN" sz="1050" dirty="0"/>
              <a:t>RUCNews2</a:t>
            </a:r>
            <a:r>
              <a:rPr lang="en-US" altLang="zh-CN" sz="1050" dirty="0">
                <a:solidFill>
                  <a:srgbClr val="666666"/>
                </a:solidFill>
              </a:rPr>
              <a:t>/</a:t>
            </a:r>
            <a:r>
              <a:rPr lang="en-US" altLang="zh-CN" sz="1050" dirty="0"/>
              <a:t> </a:t>
            </a:r>
          </a:p>
          <a:p>
            <a:r>
              <a:rPr lang="en-US" altLang="zh-CN" sz="1050" dirty="0"/>
              <a:t>    </a:t>
            </a:r>
            <a:r>
              <a:rPr lang="en-US" altLang="zh-CN" sz="1050" dirty="0" err="1"/>
              <a:t>scrapy</a:t>
            </a:r>
            <a:r>
              <a:rPr lang="en-US" altLang="zh-CN" sz="1050" dirty="0" err="1">
                <a:solidFill>
                  <a:srgbClr val="666666"/>
                </a:solidFill>
              </a:rPr>
              <a:t>.</a:t>
            </a:r>
            <a:r>
              <a:rPr lang="en-US" altLang="zh-CN" sz="1050" dirty="0" err="1"/>
              <a:t>cfg</a:t>
            </a:r>
            <a:r>
              <a:rPr lang="en-US" altLang="zh-CN" sz="1050" dirty="0"/>
              <a:t>         </a:t>
            </a:r>
            <a:r>
              <a:rPr lang="en-US" altLang="zh-CN" sz="1050" i="1" dirty="0">
                <a:solidFill>
                  <a:srgbClr val="408090"/>
                </a:solidFill>
              </a:rPr>
              <a:t># deploy configuration file</a:t>
            </a:r>
            <a:r>
              <a:rPr lang="en-US" altLang="zh-CN" sz="1050" dirty="0"/>
              <a:t> </a:t>
            </a:r>
          </a:p>
          <a:p>
            <a:r>
              <a:rPr lang="en-US" altLang="zh-CN" sz="1050" dirty="0"/>
              <a:t>    RUCNews2</a:t>
            </a:r>
            <a:r>
              <a:rPr lang="en-US" altLang="zh-CN" sz="1050" dirty="0">
                <a:solidFill>
                  <a:srgbClr val="666666"/>
                </a:solidFill>
              </a:rPr>
              <a:t>/</a:t>
            </a:r>
            <a:r>
              <a:rPr lang="en-US" altLang="zh-CN" sz="1050" dirty="0"/>
              <a:t>         </a:t>
            </a:r>
            <a:r>
              <a:rPr lang="en-US" altLang="zh-CN" sz="1050" i="1" dirty="0">
                <a:solidFill>
                  <a:srgbClr val="408090"/>
                </a:solidFill>
              </a:rPr>
              <a:t># project's Python module, you'll import your code from here</a:t>
            </a:r>
            <a:r>
              <a:rPr lang="en-US" altLang="zh-CN" sz="1050" dirty="0"/>
              <a:t> </a:t>
            </a:r>
          </a:p>
          <a:p>
            <a:r>
              <a:rPr lang="en-US" altLang="zh-CN" sz="1050" dirty="0"/>
              <a:t>            </a:t>
            </a:r>
            <a:r>
              <a:rPr lang="en-US" altLang="zh-CN" sz="1050" dirty="0">
                <a:solidFill>
                  <a:srgbClr val="06287E"/>
                </a:solidFill>
              </a:rPr>
              <a:t>__init__</a:t>
            </a:r>
            <a:r>
              <a:rPr lang="en-US" altLang="zh-CN" sz="1050" dirty="0">
                <a:solidFill>
                  <a:srgbClr val="666666"/>
                </a:solidFill>
              </a:rPr>
              <a:t>.</a:t>
            </a:r>
            <a:r>
              <a:rPr lang="en-US" altLang="zh-CN" sz="1050" dirty="0"/>
              <a:t>py</a:t>
            </a:r>
          </a:p>
          <a:p>
            <a:r>
              <a:rPr lang="en-US" altLang="zh-CN" sz="1050" dirty="0"/>
              <a:t>            items</a:t>
            </a:r>
            <a:r>
              <a:rPr lang="en-US" altLang="zh-CN" sz="1050" dirty="0">
                <a:solidFill>
                  <a:srgbClr val="666666"/>
                </a:solidFill>
              </a:rPr>
              <a:t>.</a:t>
            </a:r>
            <a:r>
              <a:rPr lang="en-US" altLang="zh-CN" sz="1050" dirty="0"/>
              <a:t>py     </a:t>
            </a:r>
            <a:r>
              <a:rPr lang="en-US" altLang="zh-CN" sz="1050" i="1" dirty="0">
                <a:solidFill>
                  <a:srgbClr val="408090"/>
                </a:solidFill>
              </a:rPr>
              <a:t># project items definition file</a:t>
            </a:r>
            <a:r>
              <a:rPr lang="en-US" altLang="zh-CN" sz="1050" dirty="0"/>
              <a:t> </a:t>
            </a:r>
          </a:p>
          <a:p>
            <a:r>
              <a:rPr lang="en-US" altLang="zh-CN" sz="1050" dirty="0"/>
              <a:t>            middlewares</a:t>
            </a:r>
            <a:r>
              <a:rPr lang="en-US" altLang="zh-CN" sz="1050" dirty="0">
                <a:solidFill>
                  <a:srgbClr val="666666"/>
                </a:solidFill>
              </a:rPr>
              <a:t>.</a:t>
            </a:r>
            <a:r>
              <a:rPr lang="en-US" altLang="zh-CN" sz="1050" dirty="0"/>
              <a:t>py     </a:t>
            </a:r>
            <a:r>
              <a:rPr lang="en-US" altLang="zh-CN" sz="1050" i="1" dirty="0">
                <a:solidFill>
                  <a:srgbClr val="408090"/>
                </a:solidFill>
              </a:rPr>
              <a:t># project </a:t>
            </a:r>
            <a:r>
              <a:rPr lang="en-US" altLang="zh-CN" sz="1050" i="1" dirty="0" err="1">
                <a:solidFill>
                  <a:srgbClr val="408090"/>
                </a:solidFill>
              </a:rPr>
              <a:t>middlewares</a:t>
            </a:r>
            <a:r>
              <a:rPr lang="en-US" altLang="zh-CN" sz="1050" i="1" dirty="0">
                <a:solidFill>
                  <a:srgbClr val="408090"/>
                </a:solidFill>
              </a:rPr>
              <a:t> file</a:t>
            </a:r>
            <a:r>
              <a:rPr lang="en-US" altLang="zh-CN" sz="1050" dirty="0"/>
              <a:t> </a:t>
            </a:r>
          </a:p>
          <a:p>
            <a:r>
              <a:rPr lang="en-US" altLang="zh-CN" sz="1050" dirty="0"/>
              <a:t>            pipelines</a:t>
            </a:r>
            <a:r>
              <a:rPr lang="en-US" altLang="zh-CN" sz="1050" dirty="0">
                <a:solidFill>
                  <a:srgbClr val="666666"/>
                </a:solidFill>
              </a:rPr>
              <a:t>.</a:t>
            </a:r>
            <a:r>
              <a:rPr lang="en-US" altLang="zh-CN" sz="1050" dirty="0"/>
              <a:t>py         </a:t>
            </a:r>
            <a:r>
              <a:rPr lang="en-US" altLang="zh-CN" sz="1050" i="1" dirty="0">
                <a:solidFill>
                  <a:srgbClr val="408090"/>
                </a:solidFill>
              </a:rPr>
              <a:t># project pipelines file</a:t>
            </a:r>
            <a:r>
              <a:rPr lang="en-US" altLang="zh-CN" sz="1050" dirty="0"/>
              <a:t> </a:t>
            </a:r>
          </a:p>
          <a:p>
            <a:r>
              <a:rPr lang="en-US" altLang="zh-CN" sz="1050" dirty="0"/>
              <a:t>            settings</a:t>
            </a:r>
            <a:r>
              <a:rPr lang="en-US" altLang="zh-CN" sz="1050" dirty="0">
                <a:solidFill>
                  <a:srgbClr val="666666"/>
                </a:solidFill>
              </a:rPr>
              <a:t>.</a:t>
            </a:r>
            <a:r>
              <a:rPr lang="en-US" altLang="zh-CN" sz="1050" dirty="0"/>
              <a:t>py         </a:t>
            </a:r>
            <a:r>
              <a:rPr lang="en-US" altLang="zh-CN" sz="1050" i="1" dirty="0">
                <a:solidFill>
                  <a:srgbClr val="408090"/>
                </a:solidFill>
              </a:rPr>
              <a:t># project settings file</a:t>
            </a:r>
            <a:r>
              <a:rPr lang="en-US" altLang="zh-CN" sz="1050" dirty="0"/>
              <a:t> </a:t>
            </a:r>
          </a:p>
          <a:p>
            <a:r>
              <a:rPr lang="en-US" altLang="zh-CN" sz="1050" dirty="0"/>
              <a:t>            spiders</a:t>
            </a:r>
            <a:r>
              <a:rPr lang="en-US" altLang="zh-CN" sz="1050" dirty="0">
                <a:solidFill>
                  <a:srgbClr val="666666"/>
                </a:solidFill>
              </a:rPr>
              <a:t>/        </a:t>
            </a:r>
            <a:r>
              <a:rPr lang="en-US" altLang="zh-CN" sz="1050" dirty="0"/>
              <a:t> </a:t>
            </a:r>
            <a:r>
              <a:rPr lang="en-US" altLang="zh-CN" sz="1050" i="1" dirty="0">
                <a:solidFill>
                  <a:srgbClr val="408090"/>
                </a:solidFill>
              </a:rPr>
              <a:t># a directory </a:t>
            </a:r>
            <a:r>
              <a:rPr lang="en-US" altLang="zh-CN" sz="1050" i="1" dirty="0">
                <a:solidFill>
                  <a:srgbClr val="C00000"/>
                </a:solidFill>
              </a:rPr>
              <a:t>where you'll later put your spiders</a:t>
            </a:r>
            <a:r>
              <a:rPr lang="en-US" altLang="zh-CN" sz="1050" dirty="0">
                <a:solidFill>
                  <a:srgbClr val="C00000"/>
                </a:solidFill>
              </a:rPr>
              <a:t> </a:t>
            </a:r>
          </a:p>
          <a:p>
            <a:r>
              <a:rPr lang="en-US" altLang="zh-CN" sz="1050" dirty="0">
                <a:solidFill>
                  <a:srgbClr val="06287E"/>
                </a:solidFill>
              </a:rPr>
              <a:t>                    __init__</a:t>
            </a:r>
            <a:r>
              <a:rPr lang="en-US" altLang="zh-CN" sz="1050" dirty="0">
                <a:solidFill>
                  <a:srgbClr val="666666"/>
                </a:solidFill>
              </a:rPr>
              <a:t>.</a:t>
            </a:r>
            <a:r>
              <a:rPr lang="en-US" altLang="zh-CN" sz="1050" dirty="0"/>
              <a:t>py</a:t>
            </a:r>
            <a:endParaRPr lang="zh-CN" altLang="en-US" sz="1050" dirty="0"/>
          </a:p>
        </p:txBody>
      </p:sp>
    </p:spTree>
    <p:extLst>
      <p:ext uri="{BB962C8B-B14F-4D97-AF65-F5344CB8AC3E}">
        <p14:creationId xmlns:p14="http://schemas.microsoft.com/office/powerpoint/2010/main" val="2180677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文本模块涉及的内容</a:t>
            </a:r>
            <a:endParaRPr kumimoji="1" lang="en-US" altLang="zh-CN" dirty="0"/>
          </a:p>
        </p:txBody>
      </p:sp>
      <p:graphicFrame>
        <p:nvGraphicFramePr>
          <p:cNvPr id="6" name="内容占位符 3">
            <a:extLst>
              <a:ext uri="{FF2B5EF4-FFF2-40B4-BE49-F238E27FC236}">
                <a16:creationId xmlns:a16="http://schemas.microsoft.com/office/drawing/2014/main" id="{9D900ED1-B1D8-564B-B520-5E99E9691F3E}"/>
              </a:ext>
            </a:extLst>
          </p:cNvPr>
          <p:cNvGraphicFramePr>
            <a:graphicFrameLocks/>
          </p:cNvGraphicFramePr>
          <p:nvPr>
            <p:extLst>
              <p:ext uri="{D42A27DB-BD31-4B8C-83A1-F6EECF244321}">
                <p14:modId xmlns:p14="http://schemas.microsoft.com/office/powerpoint/2010/main" val="873033960"/>
              </p:ext>
            </p:extLst>
          </p:nvPr>
        </p:nvGraphicFramePr>
        <p:xfrm>
          <a:off x="609600" y="971550"/>
          <a:ext cx="8229600" cy="393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393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撰写爬虫程序</a:t>
            </a:r>
            <a:endParaRPr kumimoji="1" lang="en-US" altLang="zh-CN" dirty="0"/>
          </a:p>
        </p:txBody>
      </p:sp>
      <p:pic>
        <p:nvPicPr>
          <p:cNvPr id="4" name="图片 3"/>
          <p:cNvPicPr>
            <a:picLocks noChangeAspect="1"/>
          </p:cNvPicPr>
          <p:nvPr/>
        </p:nvPicPr>
        <p:blipFill>
          <a:blip r:embed="rId2"/>
          <a:stretch>
            <a:fillRect/>
          </a:stretch>
        </p:blipFill>
        <p:spPr>
          <a:xfrm>
            <a:off x="2626734" y="704850"/>
            <a:ext cx="5621989" cy="1440000"/>
          </a:xfrm>
          <a:prstGeom prst="rect">
            <a:avLst/>
          </a:prstGeom>
        </p:spPr>
      </p:pic>
      <p:pic>
        <p:nvPicPr>
          <p:cNvPr id="5" name="图片 4"/>
          <p:cNvPicPr>
            <a:picLocks noChangeAspect="1"/>
          </p:cNvPicPr>
          <p:nvPr/>
        </p:nvPicPr>
        <p:blipFill>
          <a:blip r:embed="rId3"/>
          <a:stretch>
            <a:fillRect/>
          </a:stretch>
        </p:blipFill>
        <p:spPr>
          <a:xfrm>
            <a:off x="2529752" y="2171259"/>
            <a:ext cx="3527751" cy="2880000"/>
          </a:xfrm>
          <a:prstGeom prst="rect">
            <a:avLst/>
          </a:prstGeom>
        </p:spPr>
      </p:pic>
      <p:sp>
        <p:nvSpPr>
          <p:cNvPr id="6" name="圆角矩形 5"/>
          <p:cNvSpPr/>
          <p:nvPr/>
        </p:nvSpPr>
        <p:spPr>
          <a:xfrm>
            <a:off x="3813464" y="1839191"/>
            <a:ext cx="1205345" cy="33206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6483927" y="1007918"/>
            <a:ext cx="1444337" cy="27362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椭圆形 7">
            <a:extLst>
              <a:ext uri="{FF2B5EF4-FFF2-40B4-BE49-F238E27FC236}">
                <a16:creationId xmlns:a16="http://schemas.microsoft.com/office/drawing/2014/main" id="{5308A9DC-550B-472F-9CFB-EA23E35FB293}"/>
              </a:ext>
            </a:extLst>
          </p:cNvPr>
          <p:cNvSpPr/>
          <p:nvPr/>
        </p:nvSpPr>
        <p:spPr>
          <a:xfrm>
            <a:off x="370114" y="2171259"/>
            <a:ext cx="1120944" cy="535655"/>
          </a:xfrm>
          <a:prstGeom prst="wedgeEllipseCallout">
            <a:avLst>
              <a:gd name="adj1" fmla="val 165622"/>
              <a:gd name="adj2" fmla="val 65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爬虫名字</a:t>
            </a:r>
          </a:p>
        </p:txBody>
      </p:sp>
    </p:spTree>
    <p:extLst>
      <p:ext uri="{BB962C8B-B14F-4D97-AF65-F5344CB8AC3E}">
        <p14:creationId xmlns:p14="http://schemas.microsoft.com/office/powerpoint/2010/main" val="1579042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运行爬虫及爬取结果</a:t>
            </a:r>
            <a:endParaRPr kumimoji="1" lang="en-US" altLang="zh-CN" dirty="0"/>
          </a:p>
        </p:txBody>
      </p:sp>
      <p:pic>
        <p:nvPicPr>
          <p:cNvPr id="4" name="图片 3"/>
          <p:cNvPicPr>
            <a:picLocks noChangeAspect="1"/>
          </p:cNvPicPr>
          <p:nvPr/>
        </p:nvPicPr>
        <p:blipFill>
          <a:blip r:embed="rId2"/>
          <a:stretch>
            <a:fillRect/>
          </a:stretch>
        </p:blipFill>
        <p:spPr>
          <a:xfrm>
            <a:off x="928255" y="1224483"/>
            <a:ext cx="7098408" cy="1844961"/>
          </a:xfrm>
          <a:prstGeom prst="rect">
            <a:avLst/>
          </a:prstGeom>
        </p:spPr>
      </p:pic>
      <p:cxnSp>
        <p:nvCxnSpPr>
          <p:cNvPr id="6" name="直接连接符 5"/>
          <p:cNvCxnSpPr/>
          <p:nvPr/>
        </p:nvCxnSpPr>
        <p:spPr>
          <a:xfrm flipV="1">
            <a:off x="6470073" y="2362200"/>
            <a:ext cx="1312718" cy="34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1594139" y="3341543"/>
            <a:ext cx="5904498" cy="1440000"/>
          </a:xfrm>
          <a:prstGeom prst="rect">
            <a:avLst/>
          </a:prstGeom>
        </p:spPr>
      </p:pic>
      <p:sp>
        <p:nvSpPr>
          <p:cNvPr id="8" name="圆角矩形 7"/>
          <p:cNvSpPr/>
          <p:nvPr/>
        </p:nvSpPr>
        <p:spPr>
          <a:xfrm>
            <a:off x="2660073" y="4277591"/>
            <a:ext cx="3886200" cy="35329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话气泡: 椭圆形 8">
            <a:extLst>
              <a:ext uri="{FF2B5EF4-FFF2-40B4-BE49-F238E27FC236}">
                <a16:creationId xmlns:a16="http://schemas.microsoft.com/office/drawing/2014/main" id="{9F38E64E-334B-43E1-AF0D-DFD7FBDEE6B6}"/>
              </a:ext>
            </a:extLst>
          </p:cNvPr>
          <p:cNvSpPr/>
          <p:nvPr/>
        </p:nvSpPr>
        <p:spPr>
          <a:xfrm>
            <a:off x="8157029" y="1670516"/>
            <a:ext cx="849085" cy="535655"/>
          </a:xfrm>
          <a:prstGeom prst="wedgeEllipseCallout">
            <a:avLst>
              <a:gd name="adj1" fmla="val -86222"/>
              <a:gd name="adj2" fmla="val 462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爬虫名字</a:t>
            </a:r>
          </a:p>
        </p:txBody>
      </p:sp>
      <p:sp>
        <p:nvSpPr>
          <p:cNvPr id="10" name="对话气泡: 椭圆形 9">
            <a:extLst>
              <a:ext uri="{FF2B5EF4-FFF2-40B4-BE49-F238E27FC236}">
                <a16:creationId xmlns:a16="http://schemas.microsoft.com/office/drawing/2014/main" id="{FE74558D-006C-444E-8905-FC54BDDED48B}"/>
              </a:ext>
            </a:extLst>
          </p:cNvPr>
          <p:cNvSpPr/>
          <p:nvPr/>
        </p:nvSpPr>
        <p:spPr>
          <a:xfrm>
            <a:off x="7460344" y="3436258"/>
            <a:ext cx="1386114" cy="841334"/>
          </a:xfrm>
          <a:prstGeom prst="wedgeEllipseCallout">
            <a:avLst>
              <a:gd name="adj1" fmla="val -111366"/>
              <a:gd name="adj2" fmla="val 530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下载</a:t>
            </a:r>
            <a:r>
              <a:rPr lang="en-US" altLang="zh-CN" sz="1200" dirty="0"/>
              <a:t>2</a:t>
            </a:r>
            <a:r>
              <a:rPr lang="zh-CN" altLang="en-US" sz="1200" dirty="0"/>
              <a:t>个网页，放在当前目录下</a:t>
            </a:r>
          </a:p>
        </p:txBody>
      </p:sp>
    </p:spTree>
    <p:extLst>
      <p:ext uri="{BB962C8B-B14F-4D97-AF65-F5344CB8AC3E}">
        <p14:creationId xmlns:p14="http://schemas.microsoft.com/office/powerpoint/2010/main" val="3091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kumimoji="1" lang="zh-CN" altLang="en-US" dirty="0"/>
              <a:t>更多</a:t>
            </a:r>
            <a:r>
              <a:rPr kumimoji="1" lang="en-US" altLang="zh-CN" dirty="0"/>
              <a:t>Scrapy</a:t>
            </a:r>
            <a:r>
              <a:rPr kumimoji="1" lang="zh-CN" altLang="en-US" dirty="0"/>
              <a:t>资料</a:t>
            </a:r>
            <a:endParaRPr kumimoji="1" lang="en-US" altLang="zh-CN" dirty="0"/>
          </a:p>
          <a:p>
            <a:pPr lvl="1"/>
            <a:r>
              <a:rPr lang="zh-CN" altLang="en-US" dirty="0"/>
              <a:t>文档：</a:t>
            </a:r>
            <a:r>
              <a:rPr lang="en-US" altLang="zh-CN" dirty="0">
                <a:hlinkClick r:id="rId2"/>
              </a:rPr>
              <a:t>https://docs.scrapy.org/en/latest/</a:t>
            </a:r>
            <a:endParaRPr lang="en-US" altLang="zh-CN" dirty="0"/>
          </a:p>
          <a:p>
            <a:pPr lvl="1"/>
            <a:r>
              <a:rPr kumimoji="1" lang="zh-CN" altLang="en-US" dirty="0"/>
              <a:t>教程：</a:t>
            </a:r>
            <a:r>
              <a:rPr kumimoji="1" lang="en-US" altLang="zh-CN" dirty="0"/>
              <a:t> </a:t>
            </a:r>
            <a:r>
              <a:rPr kumimoji="1" lang="en-US" altLang="zh-CN" dirty="0">
                <a:hlinkClick r:id="rId3"/>
              </a:rPr>
              <a:t>http://doc.scrapy.org/en/latest/intro/tutorial.html</a:t>
            </a:r>
            <a:r>
              <a:rPr kumimoji="1" lang="zh-CN" altLang="en-US" dirty="0"/>
              <a:t> </a:t>
            </a:r>
            <a:endParaRPr kumimoji="1" lang="en-US" altLang="zh-CN" dirty="0"/>
          </a:p>
          <a:p>
            <a:pPr lvl="1"/>
            <a:r>
              <a:rPr kumimoji="1" lang="zh-CN" altLang="en-US" dirty="0"/>
              <a:t>从案例中学习</a:t>
            </a:r>
            <a:r>
              <a:rPr kumimoji="1" lang="en-US" altLang="zh-CN" dirty="0">
                <a:hlinkClick r:id="rId4"/>
              </a:rPr>
              <a:t>https://docs.scrapy.org/en/latest/intro/examples.html</a:t>
            </a:r>
            <a:endParaRPr kumimoji="1" lang="en-US" altLang="zh-CN" dirty="0"/>
          </a:p>
          <a:p>
            <a:endParaRPr lang="en-US" altLang="zh-CN" dirty="0"/>
          </a:p>
          <a:p>
            <a:endParaRPr kumimoji="1" lang="en-US" altLang="zh-CN" dirty="0"/>
          </a:p>
        </p:txBody>
      </p:sp>
      <p:pic>
        <p:nvPicPr>
          <p:cNvPr id="4" name="图片 3">
            <a:extLst>
              <a:ext uri="{FF2B5EF4-FFF2-40B4-BE49-F238E27FC236}">
                <a16:creationId xmlns:a16="http://schemas.microsoft.com/office/drawing/2014/main" id="{3917148C-923E-924B-A289-CCE927EFFCDA}"/>
              </a:ext>
            </a:extLst>
          </p:cNvPr>
          <p:cNvPicPr>
            <a:picLocks noChangeAspect="1"/>
          </p:cNvPicPr>
          <p:nvPr/>
        </p:nvPicPr>
        <p:blipFill>
          <a:blip r:embed="rId5"/>
          <a:stretch>
            <a:fillRect/>
          </a:stretch>
        </p:blipFill>
        <p:spPr>
          <a:xfrm>
            <a:off x="2519889" y="2348345"/>
            <a:ext cx="3718120" cy="2547261"/>
          </a:xfrm>
          <a:prstGeom prst="rect">
            <a:avLst/>
          </a:prstGeom>
        </p:spPr>
      </p:pic>
    </p:spTree>
    <p:extLst>
      <p:ext uri="{BB962C8B-B14F-4D97-AF65-F5344CB8AC3E}">
        <p14:creationId xmlns:p14="http://schemas.microsoft.com/office/powerpoint/2010/main" val="3922375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endParaRPr kumimoji="1" lang="en-US" altLang="zh-CN" dirty="0"/>
          </a:p>
        </p:txBody>
      </p:sp>
      <p:pic>
        <p:nvPicPr>
          <p:cNvPr id="5" name="Picture 4" descr="https://gimg2.baidu.com/image_search/src=http%3A%2F%2Fpic.51yuansu.com%2Fpic3%2Fcover%2F03%2F46%2F97%2F5bab68eb6b4a1_610.jpg&amp;refer=http%3A%2F%2Fpic.51yuansu.com&amp;app=2002&amp;size=f9999,10000&amp;q=a80&amp;n=0&amp;g=0n&amp;fmt=jpeg?sec=1636806551&amp;t=fce412286299fb8c7d98cdbcbd681ecd"/>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459182" y="819150"/>
            <a:ext cx="3926897" cy="400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19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CA0FF-46DB-1644-8BCE-C7A91BD90A1D}"/>
              </a:ext>
            </a:extLst>
          </p:cNvPr>
          <p:cNvSpPr>
            <a:spLocks noGrp="1"/>
          </p:cNvSpPr>
          <p:nvPr>
            <p:ph type="title"/>
          </p:nvPr>
        </p:nvSpPr>
        <p:spPr/>
        <p:txBody>
          <a:bodyPr/>
          <a:lstStyle/>
          <a:p>
            <a:r>
              <a:rPr lang="zh-CN" altLang="en-US" dirty="0"/>
              <a:t>文本入门、文本采集</a:t>
            </a:r>
            <a:endParaRPr kumimoji="1" lang="zh-CN" altLang="en-US" dirty="0"/>
          </a:p>
        </p:txBody>
      </p:sp>
      <p:sp>
        <p:nvSpPr>
          <p:cNvPr id="3" name="内容占位符 2">
            <a:extLst>
              <a:ext uri="{FF2B5EF4-FFF2-40B4-BE49-F238E27FC236}">
                <a16:creationId xmlns:a16="http://schemas.microsoft.com/office/drawing/2014/main" id="{0944FD81-1A31-D74C-BD6F-7F528045F51B}"/>
              </a:ext>
            </a:extLst>
          </p:cNvPr>
          <p:cNvSpPr>
            <a:spLocks noGrp="1"/>
          </p:cNvSpPr>
          <p:nvPr>
            <p:ph idx="1"/>
          </p:nvPr>
        </p:nvSpPr>
        <p:spPr/>
        <p:txBody>
          <a:bodyPr>
            <a:normAutofit/>
          </a:bodyPr>
          <a:lstStyle/>
          <a:p>
            <a:r>
              <a:rPr lang="zh-CN" altLang="en-US" dirty="0"/>
              <a:t>互联网应用架构</a:t>
            </a:r>
            <a:endParaRPr kumimoji="1" lang="en-US" altLang="zh-CN" dirty="0"/>
          </a:p>
        </p:txBody>
      </p:sp>
      <p:pic>
        <p:nvPicPr>
          <p:cNvPr id="4" name="Picture 2" descr="http://public.bay.livefilestore.com/y1pAmomE3bNtSDGP8y-Q-sB9A7MI5I-TWodhSDYC6TI3vM9-BnCF_2ilXwBkjSwRGq_QmCizujVEGmz_9x8Q53iNg/HOW%20WEB.png"/>
          <p:cNvPicPr>
            <a:picLocks noChangeAspect="1" noChangeArrowheads="1"/>
          </p:cNvPicPr>
          <p:nvPr/>
        </p:nvPicPr>
        <p:blipFill>
          <a:blip r:embed="rId2"/>
          <a:srcRect/>
          <a:stretch>
            <a:fillRect/>
          </a:stretch>
        </p:blipFill>
        <p:spPr bwMode="auto">
          <a:xfrm>
            <a:off x="1847851" y="844521"/>
            <a:ext cx="5448298" cy="3992935"/>
          </a:xfrm>
          <a:prstGeom prst="rect">
            <a:avLst/>
          </a:prstGeom>
          <a:noFill/>
        </p:spPr>
      </p:pic>
      <p:sp>
        <p:nvSpPr>
          <p:cNvPr id="5" name="矩形 4">
            <a:extLst>
              <a:ext uri="{FF2B5EF4-FFF2-40B4-BE49-F238E27FC236}">
                <a16:creationId xmlns:a16="http://schemas.microsoft.com/office/drawing/2014/main" id="{A2B3AB8D-05AA-4325-B5A2-9A1B06D225D5}"/>
              </a:ext>
            </a:extLst>
          </p:cNvPr>
          <p:cNvSpPr/>
          <p:nvPr/>
        </p:nvSpPr>
        <p:spPr>
          <a:xfrm>
            <a:off x="7668309" y="2270970"/>
            <a:ext cx="1107996" cy="369332"/>
          </a:xfrm>
          <a:prstGeom prst="rect">
            <a:avLst/>
          </a:prstGeom>
        </p:spPr>
        <p:txBody>
          <a:bodyPr wrap="none">
            <a:spAutoFit/>
          </a:bodyPr>
          <a:lstStyle/>
          <a:p>
            <a:r>
              <a:rPr lang="zh-CN" altLang="en-US" dirty="0"/>
              <a:t>服务器端</a:t>
            </a:r>
          </a:p>
        </p:txBody>
      </p:sp>
      <p:sp>
        <p:nvSpPr>
          <p:cNvPr id="6" name="矩形 5">
            <a:extLst>
              <a:ext uri="{FF2B5EF4-FFF2-40B4-BE49-F238E27FC236}">
                <a16:creationId xmlns:a16="http://schemas.microsoft.com/office/drawing/2014/main" id="{D5002B11-75AD-4600-9492-0EB5559D2E34}"/>
              </a:ext>
            </a:extLst>
          </p:cNvPr>
          <p:cNvSpPr/>
          <p:nvPr/>
        </p:nvSpPr>
        <p:spPr>
          <a:xfrm>
            <a:off x="501880" y="2299999"/>
            <a:ext cx="877163" cy="369332"/>
          </a:xfrm>
          <a:prstGeom prst="rect">
            <a:avLst/>
          </a:prstGeom>
        </p:spPr>
        <p:txBody>
          <a:bodyPr wrap="none">
            <a:spAutoFit/>
          </a:bodyPr>
          <a:lstStyle/>
          <a:p>
            <a:r>
              <a:rPr lang="zh-CN" altLang="en-US" dirty="0"/>
              <a:t>客户端</a:t>
            </a:r>
          </a:p>
        </p:txBody>
      </p:sp>
    </p:spTree>
    <p:extLst>
      <p:ext uri="{BB962C8B-B14F-4D97-AF65-F5344CB8AC3E}">
        <p14:creationId xmlns:p14="http://schemas.microsoft.com/office/powerpoint/2010/main" val="483807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1111111"/>
</p:tagLst>
</file>

<file path=ppt/theme/theme1.xml><?xml version="1.0" encoding="utf-8"?>
<a:theme xmlns:a="http://schemas.openxmlformats.org/drawingml/2006/main" name="清风素材 https://12sc.taobao.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6902</TotalTime>
  <Words>3385</Words>
  <Application>Microsoft Office PowerPoint</Application>
  <PresentationFormat>全屏显示(16:9)</PresentationFormat>
  <Paragraphs>474</Paragraphs>
  <Slides>72</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72</vt:i4>
      </vt:variant>
    </vt:vector>
  </HeadingPairs>
  <TitlesOfParts>
    <vt:vector size="87" baseType="lpstr">
      <vt:lpstr>Helvetica Neue</vt:lpstr>
      <vt:lpstr>PingFang SC</vt:lpstr>
      <vt:lpstr>Source Code Pro</vt:lpstr>
      <vt:lpstr>楷体</vt:lpstr>
      <vt:lpstr>宋体</vt:lpstr>
      <vt:lpstr>微软雅黑</vt:lpstr>
      <vt:lpstr>微软雅黑</vt:lpstr>
      <vt:lpstr>Arial</vt:lpstr>
      <vt:lpstr>Arial</vt:lpstr>
      <vt:lpstr>Calibri</vt:lpstr>
      <vt:lpstr>Cambria Math</vt:lpstr>
      <vt:lpstr>Mangal</vt:lpstr>
      <vt:lpstr>Times New Roman</vt:lpstr>
      <vt:lpstr>Wingdings</vt:lpstr>
      <vt:lpstr>清风素材 https://12sc.taobao.com/</vt:lpstr>
      <vt:lpstr>PowerPoint 演示文稿</vt:lpstr>
      <vt:lpstr>PowerPoint 演示文稿</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lpstr>文本入门、文本采集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覃 雄派</cp:lastModifiedBy>
  <cp:revision>398</cp:revision>
  <cp:lastPrinted>2020-03-27T09:34:47Z</cp:lastPrinted>
  <dcterms:created xsi:type="dcterms:W3CDTF">2015-01-23T04:02:45Z</dcterms:created>
  <dcterms:modified xsi:type="dcterms:W3CDTF">2022-02-15T01:30:18Z</dcterms:modified>
  <cp:category/>
  <cp:contentStatus>12sc.taobao.com</cp:contentStatus>
</cp:coreProperties>
</file>